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93" r:id="rId2"/>
    <p:sldMasterId id="2147483719" r:id="rId3"/>
    <p:sldMasterId id="2147483743" r:id="rId4"/>
    <p:sldMasterId id="2147483752" r:id="rId5"/>
    <p:sldMasterId id="2147483779" r:id="rId6"/>
    <p:sldMasterId id="2147483807" r:id="rId7"/>
  </p:sldMasterIdLst>
  <p:notesMasterIdLst>
    <p:notesMasterId r:id="rId31"/>
  </p:notesMasterIdLst>
  <p:handoutMasterIdLst>
    <p:handoutMasterId r:id="rId32"/>
  </p:handoutMasterIdLst>
  <p:sldIdLst>
    <p:sldId id="278" r:id="rId8"/>
    <p:sldId id="279" r:id="rId9"/>
    <p:sldId id="280" r:id="rId10"/>
    <p:sldId id="304" r:id="rId11"/>
    <p:sldId id="305" r:id="rId12"/>
    <p:sldId id="282"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8" r:id="rId27"/>
    <p:sldId id="329" r:id="rId28"/>
    <p:sldId id="330" r:id="rId29"/>
    <p:sldId id="2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722" autoAdjust="0"/>
  </p:normalViewPr>
  <p:slideViewPr>
    <p:cSldViewPr snapToGrid="0">
      <p:cViewPr varScale="1">
        <p:scale>
          <a:sx n="71" d="100"/>
          <a:sy n="71" d="100"/>
        </p:scale>
        <p:origin x="1572" y="40"/>
      </p:cViewPr>
      <p:guideLst/>
    </p:cSldViewPr>
  </p:slid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F2ADF5-5F55-461F-BA98-A6830AE234DB}" type="datetimeFigureOut">
              <a:rPr lang="en-US" smtClean="0"/>
              <a:t>1/26/2017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FB1B17-2197-493C-A18A-D97B3BF95D27}" type="slidenum">
              <a:rPr lang="en-US" smtClean="0"/>
              <a:t>‹#›</a:t>
            </a:fld>
            <a:endParaRPr lang="en-US"/>
          </a:p>
        </p:txBody>
      </p:sp>
    </p:spTree>
    <p:extLst>
      <p:ext uri="{BB962C8B-B14F-4D97-AF65-F5344CB8AC3E}">
        <p14:creationId xmlns:p14="http://schemas.microsoft.com/office/powerpoint/2010/main" val="1903762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34006-57D5-45A7-B97F-E2B2F3863941}" type="datetimeFigureOut">
              <a:rPr lang="en-US" smtClean="0"/>
              <a:t>1/26/2017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CB112-6560-4234-A3DC-25DA0EFFCD7D}" type="slidenum">
              <a:rPr lang="en-US" smtClean="0"/>
              <a:t>‹#›</a:t>
            </a:fld>
            <a:endParaRPr lang="en-US"/>
          </a:p>
        </p:txBody>
      </p:sp>
    </p:spTree>
    <p:extLst>
      <p:ext uri="{BB962C8B-B14F-4D97-AF65-F5344CB8AC3E}">
        <p14:creationId xmlns:p14="http://schemas.microsoft.com/office/powerpoint/2010/main" val="1607914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 name="Footer Placeholder 4"/>
          <p:cNvSpPr>
            <a:spLocks noGrp="1"/>
          </p:cNvSpPr>
          <p:nvPr>
            <p:ph type="ftr" sz="quarter" idx="4"/>
          </p:nvPr>
        </p:nvSpPr>
        <p:spPr>
          <a:xfrm>
            <a:off x="0" y="8964871"/>
            <a:ext cx="3094096" cy="473559"/>
          </a:xfrm>
          <a:prstGeom prst="rect">
            <a:avLst/>
          </a:prstGeom>
        </p:spPr>
        <p:txBody>
          <a:bodyPr lIns="92958" tIns="46479" rIns="92958" bIns="46479"/>
          <a:lstStyle/>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3956550" y="0"/>
            <a:ext cx="3026833" cy="4641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958" tIns="46479" rIns="92958" bIns="46479"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77B339E5-2C5A-964E-A324-80E05A226C75}" type="datetime1">
              <a:rPr lang="en-US">
                <a:solidFill>
                  <a:srgbClr val="000000"/>
                </a:solidFill>
                <a:latin typeface="Calibri" charset="0"/>
              </a:rPr>
              <a:pPr defTabSz="947332" fontAlgn="base">
                <a:spcBef>
                  <a:spcPct val="0"/>
                </a:spcBef>
                <a:spcAft>
                  <a:spcPct val="0"/>
                </a:spcAft>
              </a:pPr>
              <a:t>1/26/2017</a:t>
            </a:fld>
            <a:endParaRPr lang="en-US" dirty="0">
              <a:solidFill>
                <a:srgbClr val="000000"/>
              </a:solidFill>
              <a:latin typeface="Calibri"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1A6394F6-822C-1448-96C9-DC8FB41C7165}" type="slidenum">
              <a:rPr lang="en-US">
                <a:solidFill>
                  <a:srgbClr val="000000"/>
                </a:solidFill>
                <a:latin typeface="Calibri" charset="0"/>
              </a:rPr>
              <a:pPr defTabSz="947332" fontAlgn="base">
                <a:spcBef>
                  <a:spcPct val="0"/>
                </a:spcBef>
                <a:spcAft>
                  <a:spcPct val="0"/>
                </a:spcAft>
              </a:pPr>
              <a:t>3</a:t>
            </a:fld>
            <a:endParaRPr lang="en-US" dirty="0">
              <a:solidFill>
                <a:srgbClr val="000000"/>
              </a:solidFill>
              <a:latin typeface="Calibri" charset="0"/>
            </a:endParaRPr>
          </a:p>
        </p:txBody>
      </p:sp>
    </p:spTree>
    <p:extLst>
      <p:ext uri="{BB962C8B-B14F-4D97-AF65-F5344CB8AC3E}">
        <p14:creationId xmlns:p14="http://schemas.microsoft.com/office/powerpoint/2010/main" val="2837837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0F7949-8AE9-4E5C-A2B1-913685B47E3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6222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1/26/2017 12:31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8922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Shape 15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550" name="Shape 15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512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5.bin"/></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6.bin"/></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Picture 8" descr="MS-Azure_rgb_Wht.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5" y="5233033"/>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sz="2200" spc="-102"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21465153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3952580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16971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541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810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583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8633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438726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179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6" rIns="179195" bIns="143356" numCol="1" spcCol="0" rtlCol="0" fromWordArt="0" anchor="t" anchorCtr="0" forceAA="0" compatLnSpc="1">
            <a:prstTxWarp prst="textNoShape">
              <a:avLst/>
            </a:prstTxWarp>
            <a:noAutofit/>
          </a:bodyPr>
          <a:lstStyle/>
          <a:p>
            <a:pPr algn="ctr" defTabSz="913595"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6" spc="-99" baseline="0">
                <a:solidFill>
                  <a:schemeClr val="bg1"/>
                </a:solidFill>
              </a:defRPr>
            </a:lvl1pPr>
          </a:lstStyle>
          <a:p>
            <a:r>
              <a:rPr lang="en-US" dirty="0"/>
              <a:t>Video title</a:t>
            </a:r>
          </a:p>
        </p:txBody>
      </p:sp>
    </p:spTree>
    <p:extLst>
      <p:ext uri="{BB962C8B-B14F-4D97-AF65-F5344CB8AC3E}">
        <p14:creationId xmlns:p14="http://schemas.microsoft.com/office/powerpoint/2010/main" val="782182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111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643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6"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308712955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45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375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7596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6099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2608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6138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432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525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497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56109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95080738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86682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2402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9511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943947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580497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920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08476862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63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Presentation Title Slide">
    <p:bg>
      <p:bgPr>
        <a:solidFill>
          <a:schemeClr val="accent1"/>
        </a:solidFill>
        <a:effectLst/>
      </p:bgPr>
    </p:bg>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cstate="print">
            <a:alphaModFix amt="60000"/>
            <a:extLst>
              <a:ext uri="{28A0092B-C50C-407E-A947-70E740481C1C}">
                <a14:useLocalDpi xmlns:a14="http://schemas.microsoft.com/office/drawing/2010/main"/>
              </a:ext>
            </a:extLst>
          </a:blip>
          <a:srcRect/>
          <a:stretch/>
        </p:blipFill>
        <p:spPr>
          <a:xfrm>
            <a:off x="0" y="-48176"/>
            <a:ext cx="12191997" cy="4594776"/>
          </a:xfrm>
          <a:prstGeom prst="rect">
            <a:avLst/>
          </a:prstGeom>
          <a:noFill/>
          <a:ln>
            <a:noFill/>
          </a:ln>
        </p:spPr>
      </p:pic>
      <p:sp>
        <p:nvSpPr>
          <p:cNvPr id="17" name="Shape 17"/>
          <p:cNvSpPr/>
          <p:nvPr/>
        </p:nvSpPr>
        <p:spPr>
          <a:xfrm>
            <a:off x="0" y="4145453"/>
            <a:ext cx="12191997" cy="2705892"/>
          </a:xfrm>
          <a:custGeom>
            <a:avLst/>
            <a:gdLst/>
            <a:ahLst/>
            <a:cxnLst/>
            <a:rect l="0" t="0" r="0" b="0"/>
            <a:pathLst>
              <a:path w="120000" h="120000" extrusionOk="0">
                <a:moveTo>
                  <a:pt x="0" y="17789"/>
                </a:moveTo>
                <a:cubicBezTo>
                  <a:pt x="0" y="11716"/>
                  <a:pt x="0" y="6505"/>
                  <a:pt x="0" y="431"/>
                </a:cubicBezTo>
                <a:lnTo>
                  <a:pt x="41859" y="0"/>
                </a:lnTo>
                <a:lnTo>
                  <a:pt x="46936" y="17693"/>
                </a:lnTo>
                <a:lnTo>
                  <a:pt x="120000" y="17789"/>
                </a:lnTo>
                <a:lnTo>
                  <a:pt x="120000" y="120000"/>
                </a:lnTo>
                <a:lnTo>
                  <a:pt x="0" y="120000"/>
                </a:lnTo>
                <a:lnTo>
                  <a:pt x="0" y="17789"/>
                </a:lnTo>
                <a:close/>
              </a:path>
            </a:pathLst>
          </a:custGeom>
          <a:solidFill>
            <a:srgbClr val="0A57BC"/>
          </a:soli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pic>
        <p:nvPicPr>
          <p:cNvPr id="18" name="Shape 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290047" y="5380856"/>
            <a:ext cx="1901952" cy="1470491"/>
          </a:xfrm>
          <a:prstGeom prst="rect">
            <a:avLst/>
          </a:prstGeom>
          <a:noFill/>
          <a:ln>
            <a:noFill/>
          </a:ln>
        </p:spPr>
      </p:pic>
      <p:pic>
        <p:nvPicPr>
          <p:cNvPr id="19" name="Shape 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148862" y="226044"/>
            <a:ext cx="2732847" cy="768096"/>
          </a:xfrm>
          <a:prstGeom prst="rect">
            <a:avLst/>
          </a:prstGeom>
          <a:noFill/>
          <a:ln>
            <a:noFill/>
          </a:ln>
        </p:spPr>
      </p:pic>
      <p:sp>
        <p:nvSpPr>
          <p:cNvPr id="20" name="Shape 20"/>
          <p:cNvSpPr txBox="1">
            <a:spLocks noGrp="1"/>
          </p:cNvSpPr>
          <p:nvPr>
            <p:ph type="title"/>
          </p:nvPr>
        </p:nvSpPr>
        <p:spPr>
          <a:xfrm>
            <a:off x="346733" y="5119744"/>
            <a:ext cx="10972800" cy="636561"/>
          </a:xfrm>
          <a:prstGeom prst="rect">
            <a:avLst/>
          </a:prstGeom>
          <a:noFill/>
          <a:ln>
            <a:noFill/>
          </a:ln>
        </p:spPr>
        <p:txBody>
          <a:bodyPr lIns="91425" tIns="91425" rIns="91425" bIns="91425" anchor="b" anchorCtr="0"/>
          <a:lstStyle>
            <a:lvl1pPr marL="0" marR="0" lvl="0" indent="0" algn="ctr" rtl="0">
              <a:lnSpc>
                <a:spcPct val="120535"/>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21" name="Shape 21"/>
          <p:cNvSpPr txBox="1">
            <a:spLocks noGrp="1"/>
          </p:cNvSpPr>
          <p:nvPr>
            <p:ph type="body" idx="1"/>
          </p:nvPr>
        </p:nvSpPr>
        <p:spPr>
          <a:xfrm>
            <a:off x="331681" y="5697038"/>
            <a:ext cx="10972800" cy="576759"/>
          </a:xfrm>
          <a:prstGeom prst="rect">
            <a:avLst/>
          </a:prstGeom>
          <a:noFill/>
          <a:ln>
            <a:noFill/>
          </a:ln>
        </p:spPr>
        <p:txBody>
          <a:bodyPr lIns="91425" tIns="91425" rIns="91425" bIns="91425" anchor="t" anchorCtr="0"/>
          <a:lstStyle>
            <a:lvl1pPr marL="0" marR="0" lvl="0" indent="0" algn="l" rtl="0">
              <a:lnSpc>
                <a:spcPct val="125000"/>
              </a:lnSpc>
              <a:spcBef>
                <a:spcPts val="0"/>
              </a:spcBef>
              <a:spcAft>
                <a:spcPts val="0"/>
              </a:spcAft>
              <a:buClr>
                <a:schemeClr val="lt1"/>
              </a:buClr>
              <a:buFont typeface="Calibri"/>
              <a:buNone/>
              <a:defRPr sz="1867" b="0" i="0" u="none" strike="noStrike" cap="none">
                <a:solidFill>
                  <a:srgbClr val="000000"/>
                </a:solidFill>
                <a:latin typeface="Arial"/>
                <a:ea typeface="Arial"/>
                <a:cs typeface="Arial"/>
                <a:sym typeface="Arial"/>
              </a:defRPr>
            </a:lvl1pPr>
            <a:lvl2pPr marL="457189" marR="0" lvl="1"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2pPr>
            <a:lvl3pPr marL="914377" marR="0" lvl="2"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3pPr>
            <a:lvl4pPr marL="1371566" marR="0" lvl="3"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4pPr>
            <a:lvl5pPr marL="1828754" marR="0" lvl="4"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746406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27"/>
        <p:cNvGrpSpPr/>
        <p:nvPr/>
      </p:nvGrpSpPr>
      <p:grpSpPr>
        <a:xfrm>
          <a:off x="0" y="0"/>
          <a:ext cx="0" cy="0"/>
          <a:chOff x="0" y="0"/>
          <a:chExt cx="0" cy="0"/>
        </a:xfrm>
      </p:grpSpPr>
      <p:sp>
        <p:nvSpPr>
          <p:cNvPr id="28" name="Shape 28"/>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Tree>
    <p:extLst>
      <p:ext uri="{BB962C8B-B14F-4D97-AF65-F5344CB8AC3E}">
        <p14:creationId xmlns:p14="http://schemas.microsoft.com/office/powerpoint/2010/main" val="1399662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6032007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35"/>
        <p:cNvGrpSpPr/>
        <p:nvPr/>
      </p:nvGrpSpPr>
      <p:grpSpPr>
        <a:xfrm>
          <a:off x="0" y="0"/>
          <a:ext cx="0" cy="0"/>
          <a:chOff x="0" y="0"/>
          <a:chExt cx="0" cy="0"/>
        </a:xfrm>
      </p:grpSpPr>
      <p:sp>
        <p:nvSpPr>
          <p:cNvPr id="36" name="Shape 36"/>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37" name="Shape 37"/>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pic>
        <p:nvPicPr>
          <p:cNvPr id="39" name="Shape 3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5597250"/>
            <a:ext cx="12192000" cy="1041397"/>
          </a:xfrm>
          <a:prstGeom prst="rect">
            <a:avLst/>
          </a:prstGeom>
          <a:noFill/>
          <a:ln>
            <a:noFill/>
          </a:ln>
        </p:spPr>
      </p:pic>
    </p:spTree>
    <p:extLst>
      <p:ext uri="{BB962C8B-B14F-4D97-AF65-F5344CB8AC3E}">
        <p14:creationId xmlns:p14="http://schemas.microsoft.com/office/powerpoint/2010/main" val="30846734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40"/>
        <p:cNvGrpSpPr/>
        <p:nvPr/>
      </p:nvGrpSpPr>
      <p:grpSpPr>
        <a:xfrm>
          <a:off x="0" y="0"/>
          <a:ext cx="0" cy="0"/>
          <a:chOff x="0" y="0"/>
          <a:chExt cx="0" cy="0"/>
        </a:xfrm>
      </p:grpSpPr>
      <p:sp>
        <p:nvSpPr>
          <p:cNvPr id="41" name="Shape 41"/>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pic>
        <p:nvPicPr>
          <p:cNvPr id="44" name="Shape 4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11687"/>
            <a:ext cx="12192000" cy="1041397"/>
          </a:xfrm>
          <a:prstGeom prst="rect">
            <a:avLst/>
          </a:prstGeom>
          <a:noFill/>
          <a:ln>
            <a:noFill/>
          </a:ln>
        </p:spPr>
      </p:pic>
      <p:sp>
        <p:nvSpPr>
          <p:cNvPr id="45" name="Shape 45"/>
          <p:cNvSpPr txBox="1">
            <a:spLocks noGrp="1"/>
          </p:cNvSpPr>
          <p:nvPr>
            <p:ph type="ctrTitle"/>
          </p:nvPr>
        </p:nvSpPr>
        <p:spPr>
          <a:xfrm>
            <a:off x="537646" y="119354"/>
            <a:ext cx="9534057" cy="64909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pic>
        <p:nvPicPr>
          <p:cNvPr id="46" name="Shape 4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11687"/>
            <a:ext cx="12192000" cy="1041397"/>
          </a:xfrm>
          <a:prstGeom prst="rect">
            <a:avLst/>
          </a:prstGeom>
          <a:noFill/>
          <a:ln>
            <a:noFill/>
          </a:ln>
        </p:spPr>
      </p:pic>
    </p:spTree>
    <p:extLst>
      <p:ext uri="{BB962C8B-B14F-4D97-AF65-F5344CB8AC3E}">
        <p14:creationId xmlns:p14="http://schemas.microsoft.com/office/powerpoint/2010/main" val="17608314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Blue Section Break Image">
    <p:bg>
      <p:bgPr>
        <a:solidFill>
          <a:schemeClr val="accent1"/>
        </a:solidFill>
        <a:effectLst/>
      </p:bgPr>
    </p:bg>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258945" y="3507697"/>
            <a:ext cx="11738844" cy="915651"/>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chemeClr val="dk1"/>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49" name="Shape 49"/>
          <p:cNvSpPr txBox="1">
            <a:spLocks noGrp="1"/>
          </p:cNvSpPr>
          <p:nvPr>
            <p:ph type="body" idx="1"/>
          </p:nvPr>
        </p:nvSpPr>
        <p:spPr>
          <a:xfrm>
            <a:off x="258945" y="4572061"/>
            <a:ext cx="11738844" cy="1500187"/>
          </a:xfrm>
          <a:prstGeom prst="rect">
            <a:avLst/>
          </a:prstGeom>
          <a:noFill/>
          <a:ln>
            <a:noFill/>
          </a:ln>
        </p:spPr>
        <p:txBody>
          <a:bodyPr lIns="91425" tIns="91425" rIns="91425" bIns="91425" anchor="t" anchorCtr="0"/>
          <a:lstStyle>
            <a:lvl1pPr marL="0" marR="0" lvl="0" indent="0" algn="l" rtl="0">
              <a:lnSpc>
                <a:spcPct val="100000"/>
              </a:lnSpc>
              <a:spcBef>
                <a:spcPts val="853"/>
              </a:spcBef>
              <a:spcAft>
                <a:spcPts val="0"/>
              </a:spcAft>
              <a:buClr>
                <a:srgbClr val="FFFFFF"/>
              </a:buClr>
              <a:buFont typeface="Arial"/>
              <a:buNone/>
              <a:defRPr sz="2133" b="0" i="0" u="none" strike="noStrike" cap="none">
                <a:solidFill>
                  <a:schemeClr val="dk1"/>
                </a:solidFill>
                <a:latin typeface="Arial"/>
                <a:ea typeface="Arial"/>
                <a:cs typeface="Arial"/>
                <a:sym typeface="Arial"/>
              </a:defRPr>
            </a:lvl1pPr>
            <a:lvl2pPr marL="609585" marR="0" lvl="1" indent="0" algn="l" rtl="0">
              <a:lnSpc>
                <a:spcPct val="100000"/>
              </a:lnSpc>
              <a:spcBef>
                <a:spcPts val="747"/>
              </a:spcBef>
              <a:spcAft>
                <a:spcPts val="0"/>
              </a:spcAft>
              <a:buClr>
                <a:srgbClr val="FFFFFF"/>
              </a:buClr>
              <a:buFont typeface="Arial"/>
              <a:buNone/>
              <a:defRPr sz="2400" b="0" i="0" u="none" strike="noStrike" cap="none">
                <a:solidFill>
                  <a:srgbClr val="888888"/>
                </a:solidFill>
                <a:latin typeface="Arial"/>
                <a:ea typeface="Arial"/>
                <a:cs typeface="Arial"/>
                <a:sym typeface="Arial"/>
              </a:defRPr>
            </a:lvl2pPr>
            <a:lvl3pPr marL="1219170" marR="0" lvl="2" indent="0" algn="l" rtl="0">
              <a:lnSpc>
                <a:spcPct val="100000"/>
              </a:lnSpc>
              <a:spcBef>
                <a:spcPts val="640"/>
              </a:spcBef>
              <a:spcAft>
                <a:spcPts val="0"/>
              </a:spcAft>
              <a:buClr>
                <a:srgbClr val="FFFFFF"/>
              </a:buClr>
              <a:buFont typeface="Arial"/>
              <a:buNone/>
              <a:defRPr sz="2133" b="0" i="0" u="none" strike="noStrike" cap="none">
                <a:solidFill>
                  <a:srgbClr val="888888"/>
                </a:solidFill>
                <a:latin typeface="Arial"/>
                <a:ea typeface="Arial"/>
                <a:cs typeface="Arial"/>
                <a:sym typeface="Arial"/>
              </a:defRPr>
            </a:lvl3pPr>
            <a:lvl4pPr marL="1828754" marR="0" lvl="3" indent="0" algn="l" rtl="0">
              <a:lnSpc>
                <a:spcPct val="100000"/>
              </a:lnSpc>
              <a:spcBef>
                <a:spcPts val="533"/>
              </a:spcBef>
              <a:spcAft>
                <a:spcPts val="0"/>
              </a:spcAft>
              <a:buClr>
                <a:srgbClr val="FFFFFF"/>
              </a:buClr>
              <a:buFont typeface="Arial"/>
              <a:buNone/>
              <a:defRPr sz="1867" b="0" i="0" u="none" strike="noStrike" cap="none">
                <a:solidFill>
                  <a:srgbClr val="888888"/>
                </a:solidFill>
                <a:latin typeface="Arial"/>
                <a:ea typeface="Arial"/>
                <a:cs typeface="Arial"/>
                <a:sym typeface="Arial"/>
              </a:defRPr>
            </a:lvl4pPr>
            <a:lvl5pPr marL="2438339" marR="0" lvl="4" indent="0" algn="l" rtl="0">
              <a:lnSpc>
                <a:spcPct val="100000"/>
              </a:lnSpc>
              <a:spcBef>
                <a:spcPts val="533"/>
              </a:spcBef>
              <a:spcAft>
                <a:spcPts val="0"/>
              </a:spcAft>
              <a:buClr>
                <a:srgbClr val="FFFFFF"/>
              </a:buClr>
              <a:buFont typeface="Arial"/>
              <a:buNone/>
              <a:defRPr sz="1867" b="0" i="0" u="none" strike="noStrike" cap="none">
                <a:solidFill>
                  <a:srgbClr val="888888"/>
                </a:solidFill>
                <a:latin typeface="Arial"/>
                <a:ea typeface="Arial"/>
                <a:cs typeface="Arial"/>
                <a:sym typeface="Arial"/>
              </a:defRPr>
            </a:lvl5pPr>
            <a:lvl6pPr marL="3047924" marR="0" lvl="5"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6pPr>
            <a:lvl7pPr marL="3657509" marR="0" lvl="6"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7pPr>
            <a:lvl8pPr marL="4267093" marR="0" lvl="7"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8pPr>
            <a:lvl9pPr marL="4876678" marR="0" lvl="8"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9pPr>
          </a:lstStyle>
          <a:p>
            <a:endParaRPr/>
          </a:p>
        </p:txBody>
      </p:sp>
      <p:pic>
        <p:nvPicPr>
          <p:cNvPr id="50" name="Shape 5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698476" y="6232159"/>
            <a:ext cx="1455976" cy="516287"/>
          </a:xfrm>
          <a:prstGeom prst="rect">
            <a:avLst/>
          </a:prstGeom>
          <a:noFill/>
          <a:ln>
            <a:noFill/>
          </a:ln>
        </p:spPr>
      </p:pic>
      <p:sp>
        <p:nvSpPr>
          <p:cNvPr id="51" name="Shape 51"/>
          <p:cNvSpPr>
            <a:spLocks noGrp="1"/>
          </p:cNvSpPr>
          <p:nvPr>
            <p:ph type="pic" idx="2"/>
          </p:nvPr>
        </p:nvSpPr>
        <p:spPr>
          <a:xfrm>
            <a:off x="0" y="1"/>
            <a:ext cx="12192000" cy="3432175"/>
          </a:xfrm>
          <a:prstGeom prst="rect">
            <a:avLst/>
          </a:prstGeom>
          <a:solidFill>
            <a:srgbClr val="C0E3FE"/>
          </a:solidFill>
          <a:ln>
            <a:noFill/>
          </a:ln>
        </p:spPr>
        <p:txBody>
          <a:bodyPr lIns="91425" tIns="91425" rIns="91425" bIns="91425" anchor="t" anchorCtr="0"/>
          <a:lstStyle>
            <a:lvl1pPr marL="457189" marR="0" lvl="0" indent="-67732" algn="l" rtl="0">
              <a:lnSpc>
                <a:spcPct val="100000"/>
              </a:lnSpc>
              <a:spcBef>
                <a:spcPts val="853"/>
              </a:spcBef>
              <a:spcAft>
                <a:spcPts val="0"/>
              </a:spcAft>
              <a:buClr>
                <a:srgbClr val="FFFFFF"/>
              </a:buClr>
              <a:buSzPct val="100000"/>
              <a:buFont typeface="Arial"/>
              <a:buChar char="•"/>
              <a:defRPr sz="1867" b="0" i="0" u="none" strike="noStrike" cap="none">
                <a:solidFill>
                  <a:schemeClr val="lt1"/>
                </a:solidFill>
                <a:latin typeface="Arial"/>
                <a:ea typeface="Arial"/>
                <a:cs typeface="Arial"/>
                <a:sym typeface="Arial"/>
              </a:defRPr>
            </a:lvl1pPr>
            <a:lvl2pPr marL="990575" marR="0" lvl="1" indent="-25399" algn="l" rtl="0">
              <a:lnSpc>
                <a:spcPct val="100000"/>
              </a:lnSpc>
              <a:spcBef>
                <a:spcPts val="747"/>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2pPr>
            <a:lvl3pPr marL="1523962" marR="0" lvl="2" indent="16933" algn="l" rtl="0">
              <a:lnSpc>
                <a:spcPct val="100000"/>
              </a:lnSpc>
              <a:spcBef>
                <a:spcPts val="64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3pPr>
            <a:lvl4pPr marL="2133547" marR="0" lvl="3"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4pPr>
            <a:lvl5pPr marL="2743131" marR="0" lvl="4"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0655058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609600" y="274639"/>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54" name="Shape 54"/>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67732" algn="l" rtl="0">
              <a:lnSpc>
                <a:spcPct val="100000"/>
              </a:lnSpc>
              <a:spcBef>
                <a:spcPts val="80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1pPr>
            <a:lvl2pPr marL="990575" marR="0" lvl="1" indent="-25399" algn="l" rtl="0">
              <a:lnSpc>
                <a:spcPct val="100000"/>
              </a:lnSpc>
              <a:spcBef>
                <a:spcPts val="80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2pPr>
            <a:lvl3pPr marL="992693" marR="0" lvl="2" indent="-129113" algn="l" rtl="0">
              <a:lnSpc>
                <a:spcPct val="100000"/>
              </a:lnSpc>
              <a:spcBef>
                <a:spcPts val="80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3pPr>
            <a:lvl4pPr marL="2133547" marR="0" lvl="3"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4pPr>
            <a:lvl5pPr marL="2743131" marR="0" lvl="4"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390716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_Title with Empty Content">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sldNum" idx="12"/>
          </p:nvPr>
        </p:nvSpPr>
        <p:spPr>
          <a:xfrm>
            <a:off x="0" y="6570734"/>
            <a:ext cx="604203" cy="276477"/>
          </a:xfrm>
          <a:prstGeom prst="rect">
            <a:avLst/>
          </a:prstGeom>
          <a:noFill/>
          <a:ln>
            <a:noFill/>
          </a:ln>
        </p:spPr>
        <p:txBody>
          <a:bodyPr lIns="91425" tIns="45700" rIns="91425" bIns="45700" anchor="t" anchorCtr="0">
            <a:noAutofit/>
          </a:bodyPr>
          <a:lstStyle/>
          <a:p>
            <a:pPr>
              <a:buClr>
                <a:srgbClr val="000000"/>
              </a:buClr>
              <a:buSzPct val="25000"/>
            </a:pPr>
            <a:fld id="{00000000-1234-1234-1234-123412341234}" type="slidenum">
              <a:rPr lang="en-US" sz="1067" smtClean="0">
                <a:solidFill>
                  <a:srgbClr val="000000"/>
                </a:solidFill>
                <a:ea typeface="Arial"/>
                <a:cs typeface="Arial"/>
                <a:sym typeface="Arial"/>
              </a:rPr>
              <a:pPr>
                <a:buClr>
                  <a:srgbClr val="000000"/>
                </a:buClr>
                <a:buSzPct val="25000"/>
              </a:pPr>
              <a:t>‹#›</a:t>
            </a:fld>
            <a:endParaRPr lang="en-US" sz="1067">
              <a:solidFill>
                <a:srgbClr val="000000"/>
              </a:solidFill>
              <a:ea typeface="Arial"/>
              <a:cs typeface="Arial"/>
              <a:sym typeface="Arial"/>
            </a:endParaRPr>
          </a:p>
        </p:txBody>
      </p:sp>
      <p:sp>
        <p:nvSpPr>
          <p:cNvPr id="57" name="Shape 57"/>
          <p:cNvSpPr/>
          <p:nvPr/>
        </p:nvSpPr>
        <p:spPr>
          <a:xfrm rot="10800000" flipH="1">
            <a:off x="-1161" y="1"/>
            <a:ext cx="12191997" cy="1075753"/>
          </a:xfrm>
          <a:custGeom>
            <a:avLst/>
            <a:gdLst/>
            <a:ahLst/>
            <a:cxnLst/>
            <a:rect l="0" t="0" r="0" b="0"/>
            <a:pathLst>
              <a:path w="120000" h="120000" extrusionOk="0">
                <a:moveTo>
                  <a:pt x="0" y="17789"/>
                </a:moveTo>
                <a:cubicBezTo>
                  <a:pt x="0" y="11716"/>
                  <a:pt x="0" y="6505"/>
                  <a:pt x="0" y="431"/>
                </a:cubicBezTo>
                <a:lnTo>
                  <a:pt x="44526" y="0"/>
                </a:lnTo>
                <a:lnTo>
                  <a:pt x="45825" y="11397"/>
                </a:lnTo>
                <a:lnTo>
                  <a:pt x="119888" y="14012"/>
                </a:lnTo>
                <a:lnTo>
                  <a:pt x="120000" y="120000"/>
                </a:lnTo>
                <a:lnTo>
                  <a:pt x="0" y="120000"/>
                </a:lnTo>
                <a:lnTo>
                  <a:pt x="0" y="17789"/>
                </a:lnTo>
                <a:close/>
              </a:path>
            </a:pathLst>
          </a:custGeom>
          <a:solidFill>
            <a:srgbClr val="0C6CCB"/>
          </a:soli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rgbClr val="FFFFFF"/>
              </a:solidFill>
              <a:latin typeface="Arial"/>
              <a:ea typeface="Arial"/>
              <a:cs typeface="Arial"/>
              <a:sym typeface="Arial"/>
            </a:endParaRPr>
          </a:p>
        </p:txBody>
      </p:sp>
      <p:sp>
        <p:nvSpPr>
          <p:cNvPr id="58" name="Shape 58"/>
          <p:cNvSpPr txBox="1">
            <a:spLocks noGrp="1"/>
          </p:cNvSpPr>
          <p:nvPr>
            <p:ph type="title"/>
          </p:nvPr>
        </p:nvSpPr>
        <p:spPr>
          <a:xfrm>
            <a:off x="251430" y="177801"/>
            <a:ext cx="11756503" cy="6215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pic>
        <p:nvPicPr>
          <p:cNvPr id="59" name="Shape 5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39176"/>
            <a:ext cx="12192000" cy="1041397"/>
          </a:xfrm>
          <a:prstGeom prst="rect">
            <a:avLst/>
          </a:prstGeom>
          <a:noFill/>
          <a:ln>
            <a:noFill/>
          </a:ln>
        </p:spPr>
      </p:pic>
    </p:spTree>
    <p:extLst>
      <p:ext uri="{BB962C8B-B14F-4D97-AF65-F5344CB8AC3E}">
        <p14:creationId xmlns:p14="http://schemas.microsoft.com/office/powerpoint/2010/main" val="347184730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and Large Bullet Content">
    <p:spTree>
      <p:nvGrpSpPr>
        <p:cNvPr id="1" name="Shape 60"/>
        <p:cNvGrpSpPr/>
        <p:nvPr/>
      </p:nvGrpSpPr>
      <p:grpSpPr>
        <a:xfrm>
          <a:off x="0" y="0"/>
          <a:ext cx="0" cy="0"/>
          <a:chOff x="0" y="0"/>
          <a:chExt cx="0" cy="0"/>
        </a:xfrm>
      </p:grpSpPr>
      <p:sp>
        <p:nvSpPr>
          <p:cNvPr id="61" name="Shape 61"/>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62" name="Shape 62"/>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63" name="Shape 63"/>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rgbClr val="FFFFFF"/>
              </a:buClr>
              <a:buSzPct val="25000"/>
            </a:pPr>
            <a:fld id="{00000000-1234-1234-1234-123412341234}" type="slidenum">
              <a:rPr lang="en-US" sz="1067" smtClean="0">
                <a:solidFill>
                  <a:srgbClr val="FFFFFF"/>
                </a:solidFill>
                <a:ea typeface="Arial"/>
                <a:cs typeface="Arial"/>
                <a:sym typeface="Arial"/>
              </a:rPr>
              <a:pPr algn="r">
                <a:buClr>
                  <a:srgbClr val="FFFFFF"/>
                </a:buClr>
                <a:buSzPct val="25000"/>
              </a:pPr>
              <a:t>‹#›</a:t>
            </a:fld>
            <a:endParaRPr lang="en-US" sz="1067">
              <a:solidFill>
                <a:srgbClr val="FFFFFF"/>
              </a:solidFill>
              <a:ea typeface="Arial"/>
              <a:cs typeface="Arial"/>
              <a:sym typeface="Arial"/>
            </a:endParaRPr>
          </a:p>
        </p:txBody>
      </p:sp>
      <p:sp>
        <p:nvSpPr>
          <p:cNvPr id="64" name="Shape 64"/>
          <p:cNvSpPr txBox="1">
            <a:spLocks noGrp="1"/>
          </p:cNvSpPr>
          <p:nvPr>
            <p:ph type="title"/>
          </p:nvPr>
        </p:nvSpPr>
        <p:spPr>
          <a:xfrm>
            <a:off x="607483" y="411795"/>
            <a:ext cx="10972800" cy="115823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65" name="Shape 65"/>
          <p:cNvSpPr txBox="1">
            <a:spLocks noGrp="1"/>
          </p:cNvSpPr>
          <p:nvPr>
            <p:ph type="body" idx="1"/>
          </p:nvPr>
        </p:nvSpPr>
        <p:spPr>
          <a:xfrm>
            <a:off x="607485" y="1604434"/>
            <a:ext cx="10970683" cy="4567764"/>
          </a:xfrm>
          <a:prstGeom prst="rect">
            <a:avLst/>
          </a:prstGeom>
          <a:noFill/>
          <a:ln>
            <a:noFill/>
          </a:ln>
        </p:spPr>
        <p:txBody>
          <a:bodyPr lIns="91425" tIns="91425" rIns="91425" bIns="91425" anchor="t" anchorCtr="0"/>
          <a:lstStyle>
            <a:lvl1pPr marL="457189" marR="0" lvl="0" indent="-67732"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1pPr>
            <a:lvl2pPr marL="990575" marR="0" lvl="1" indent="-25399"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2pPr>
            <a:lvl3pPr marL="1523962" marR="0" lvl="2" indent="16933"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3pPr>
            <a:lvl4pPr marL="2133547" marR="0" lvl="3" indent="-16933"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4pPr>
            <a:lvl5pPr marL="2743131" marR="0" lvl="4" indent="-16933"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3782102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537646" y="1958973"/>
            <a:ext cx="11137887" cy="1470023"/>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68" name="Shape 68"/>
          <p:cNvSpPr txBox="1">
            <a:spLocks noGrp="1"/>
          </p:cNvSpPr>
          <p:nvPr>
            <p:ph type="subTitle" idx="1"/>
          </p:nvPr>
        </p:nvSpPr>
        <p:spPr>
          <a:xfrm>
            <a:off x="537645" y="3429000"/>
            <a:ext cx="8623787" cy="1752597"/>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609585" marR="0" lvl="1" indent="0" algn="ctr" rtl="0">
              <a:lnSpc>
                <a:spcPct val="100000"/>
              </a:lnSpc>
              <a:spcBef>
                <a:spcPts val="747"/>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2pPr>
            <a:lvl3pPr marL="1219170" marR="0" lvl="2" indent="0" algn="ctr" rtl="0">
              <a:lnSpc>
                <a:spcPct val="100000"/>
              </a:lnSpc>
              <a:spcBef>
                <a:spcPts val="640"/>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3pPr>
            <a:lvl4pPr marL="1828754" marR="0" lvl="3"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4pPr>
            <a:lvl5pPr marL="2438339" marR="0" lvl="4"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5pPr>
            <a:lvl6pPr marL="3047924" marR="0" lvl="5"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6pPr>
            <a:lvl7pPr marL="3657509" marR="0" lvl="6"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7pPr>
            <a:lvl8pPr marL="4267093" marR="0" lvl="7"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8pPr>
            <a:lvl9pPr marL="4876678" marR="0" lvl="8"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69" name="Shape 69"/>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pic>
        <p:nvPicPr>
          <p:cNvPr id="72" name="Shape 72"/>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0286723" y="29363"/>
            <a:ext cx="1992944" cy="1634664"/>
          </a:xfrm>
          <a:prstGeom prst="rect">
            <a:avLst/>
          </a:prstGeom>
          <a:noFill/>
          <a:ln>
            <a:noFill/>
          </a:ln>
        </p:spPr>
      </p:pic>
      <p:pic>
        <p:nvPicPr>
          <p:cNvPr id="73" name="Shape 73"/>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0286723" y="29363"/>
            <a:ext cx="1992944" cy="1634664"/>
          </a:xfrm>
          <a:prstGeom prst="rect">
            <a:avLst/>
          </a:prstGeom>
          <a:noFill/>
          <a:ln>
            <a:noFill/>
          </a:ln>
        </p:spPr>
      </p:pic>
    </p:spTree>
    <p:extLst>
      <p:ext uri="{BB962C8B-B14F-4D97-AF65-F5344CB8AC3E}">
        <p14:creationId xmlns:p14="http://schemas.microsoft.com/office/powerpoint/2010/main" val="94207381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6_Title Slide">
    <p:bg>
      <p:bgPr>
        <a:solidFill>
          <a:schemeClr val="lt1"/>
        </a:solidFill>
        <a:effectLst/>
      </p:bgPr>
    </p:bg>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457471" y="5709669"/>
            <a:ext cx="11833757" cy="844503"/>
          </a:xfrm>
          <a:prstGeom prst="rect">
            <a:avLst/>
          </a:prstGeom>
          <a:noFill/>
          <a:ln>
            <a:noFill/>
          </a:ln>
        </p:spPr>
      </p:pic>
      <p:sp>
        <p:nvSpPr>
          <p:cNvPr id="76" name="Shape 76"/>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Tree>
    <p:extLst>
      <p:ext uri="{BB962C8B-B14F-4D97-AF65-F5344CB8AC3E}">
        <p14:creationId xmlns:p14="http://schemas.microsoft.com/office/powerpoint/2010/main" val="31650581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5_Title Slide">
    <p:bg>
      <p:bgPr>
        <a:solidFill>
          <a:schemeClr val="lt1"/>
        </a:solidFill>
        <a:effectLst/>
      </p:bgPr>
    </p:bg>
    <p:spTree>
      <p:nvGrpSpPr>
        <p:cNvPr id="1" name="Shape 79"/>
        <p:cNvGrpSpPr/>
        <p:nvPr/>
      </p:nvGrpSpPr>
      <p:grpSpPr>
        <a:xfrm>
          <a:off x="0" y="0"/>
          <a:ext cx="0" cy="0"/>
          <a:chOff x="0" y="0"/>
          <a:chExt cx="0" cy="0"/>
        </a:xfrm>
      </p:grpSpPr>
      <p:pic>
        <p:nvPicPr>
          <p:cNvPr id="80" name="Shape 80"/>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457471" y="120487"/>
            <a:ext cx="11833757" cy="844503"/>
          </a:xfrm>
          <a:prstGeom prst="rect">
            <a:avLst/>
          </a:prstGeom>
          <a:noFill/>
          <a:ln>
            <a:noFill/>
          </a:ln>
        </p:spPr>
      </p:pic>
      <p:sp>
        <p:nvSpPr>
          <p:cNvPr id="81" name="Shape 81"/>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
        <p:nvSpPr>
          <p:cNvPr id="84" name="Shape 84"/>
          <p:cNvSpPr txBox="1">
            <a:spLocks noGrp="1"/>
          </p:cNvSpPr>
          <p:nvPr>
            <p:ph type="ctrTitle"/>
          </p:nvPr>
        </p:nvSpPr>
        <p:spPr>
          <a:xfrm>
            <a:off x="537646" y="119354"/>
            <a:ext cx="9534057" cy="64909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71C5"/>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Tree>
    <p:extLst>
      <p:ext uri="{BB962C8B-B14F-4D97-AF65-F5344CB8AC3E}">
        <p14:creationId xmlns:p14="http://schemas.microsoft.com/office/powerpoint/2010/main" val="2293468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803187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19611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238900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929823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677962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813016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Azure Light" descr="MS-Azure_rgb_Wht.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11091457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defTabSz="914004">
              <a:defRPr/>
            </a:pPr>
            <a:r>
              <a:rPr sz="4000" spc="-100">
                <a:solidFill>
                  <a:srgbClr val="0072C6"/>
                </a:solidFill>
              </a:rPr>
              <a:t>Subhead</a:t>
            </a:r>
          </a:p>
        </p:txBody>
      </p:sp>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31313828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39642956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92432281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290138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2848986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9264201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Tree>
    <p:extLst>
      <p:ext uri="{BB962C8B-B14F-4D97-AF65-F5344CB8AC3E}">
        <p14:creationId xmlns:p14="http://schemas.microsoft.com/office/powerpoint/2010/main" val="7417717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69321113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Tree>
    <p:extLst>
      <p:ext uri="{BB962C8B-B14F-4D97-AF65-F5344CB8AC3E}">
        <p14:creationId xmlns:p14="http://schemas.microsoft.com/office/powerpoint/2010/main" val="10509622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831" fontAlgn="base">
              <a:spcBef>
                <a:spcPct val="0"/>
              </a:spcBef>
              <a:spcAft>
                <a:spcPct val="0"/>
              </a:spcAft>
              <a:defRPr/>
            </a:pPr>
            <a:endParaRPr lang="en-US" sz="183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5"/>
            </a:lvl1pPr>
          </a:lstStyle>
          <a:p>
            <a:r>
              <a:rPr lang="en-US" sz="8793" dirty="0">
                <a:solidFill>
                  <a:schemeClr val="bg1">
                    <a:alpha val="99000"/>
                  </a:schemeClr>
                </a:solidFill>
              </a:rPr>
              <a:t>Q&amp;A</a:t>
            </a:r>
          </a:p>
        </p:txBody>
      </p:sp>
    </p:spTree>
    <p:extLst>
      <p:ext uri="{BB962C8B-B14F-4D97-AF65-F5344CB8AC3E}">
        <p14:creationId xmlns:p14="http://schemas.microsoft.com/office/powerpoint/2010/main" val="37470735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2096611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5837"/>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09" tIns="41955" rIns="83909" bIns="41955" numCol="1" anchor="t" anchorCtr="0" compatLnSpc="1">
            <a:prstTxWarp prst="textNoShape">
              <a:avLst/>
            </a:prstTxWarp>
          </a:bodyPr>
          <a:lstStyle/>
          <a:p>
            <a:pPr defTabSz="932100">
              <a:defRPr/>
            </a:pPr>
            <a:endParaRPr lang="en-US" sz="1631" kern="0">
              <a:solidFill>
                <a:srgbClr val="292929"/>
              </a:solidFill>
            </a:endParaRPr>
          </a:p>
        </p:txBody>
      </p:sp>
      <p:sp>
        <p:nvSpPr>
          <p:cNvPr id="4" name="Text Placeholder 3"/>
          <p:cNvSpPr>
            <a:spLocks noGrp="1"/>
          </p:cNvSpPr>
          <p:nvPr>
            <p:ph type="body" sz="quarter" idx="10"/>
          </p:nvPr>
        </p:nvSpPr>
        <p:spPr>
          <a:xfrm>
            <a:off x="589801" y="233152"/>
            <a:ext cx="9310687"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8612838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
        <p:nvSpPr>
          <p:cNvPr id="3" name="Text Box 3"/>
          <p:cNvSpPr txBox="1">
            <a:spLocks noChangeArrowheads="1"/>
          </p:cNvSpPr>
          <p:nvPr userDrawn="1"/>
        </p:nvSpPr>
        <p:spPr bwMode="blackWhite">
          <a:xfrm>
            <a:off x="450202"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475"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475"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175274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9572038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377" cy="6858972"/>
          </a:xfrm>
          <a:prstGeom prst="rect">
            <a:avLst/>
          </a:prstGeom>
        </p:spPr>
      </p:pic>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71016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3038362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51369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88297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62094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62814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05398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50533967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38246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3531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0244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11309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50189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54748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6223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454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2083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6935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9745699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029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65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682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00438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7976229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31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4" name="Marcador de pie de página 3"/>
          <p:cNvSpPr>
            <a:spLocks noGrp="1"/>
          </p:cNvSpPr>
          <p:nvPr>
            <p:ph type="ftr" sz="quarter" idx="11"/>
          </p:nvPr>
        </p:nvSpPr>
        <p:spPr>
          <a:xfrm>
            <a:off x="4038600" y="6356351"/>
            <a:ext cx="4114800" cy="365125"/>
          </a:xfrm>
          <a:prstGeom prst="rect">
            <a:avLst/>
          </a:prstGeom>
        </p:spPr>
        <p:txBody>
          <a:bodyPr/>
          <a:lstStyle/>
          <a:p>
            <a:pPr defTabSz="914367">
              <a:defRPr/>
            </a:pPr>
            <a:endParaRPr lang="es-ES">
              <a:solidFill>
                <a:srgbClr val="505050"/>
              </a:solidFill>
            </a:endParaRPr>
          </a:p>
        </p:txBody>
      </p:sp>
    </p:spTree>
    <p:extLst>
      <p:ext uri="{BB962C8B-B14F-4D97-AF65-F5344CB8AC3E}">
        <p14:creationId xmlns:p14="http://schemas.microsoft.com/office/powerpoint/2010/main" val="1903518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073391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890220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93507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4455653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982314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853803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9039732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9388049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9953870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335936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69236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01043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54632818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5028668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938618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71654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8922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9493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09244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20"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5811741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423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8">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25920694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08829" y="6542894"/>
            <a:ext cx="491358" cy="365125"/>
          </a:xfrm>
          <a:prstGeom prst="rect">
            <a:avLst/>
          </a:prstGeom>
        </p:spPr>
        <p:txBody>
          <a:bodyPr/>
          <a:lstStyle/>
          <a:p>
            <a:pPr defTabSz="914367"/>
            <a:fld id="{4CED8391-71CF-4FD3-A093-40D26DE2D47C}" type="slidenum">
              <a:rPr lang="en-US">
                <a:solidFill>
                  <a:srgbClr val="00188F"/>
                </a:solidFill>
              </a:rPr>
              <a:pPr defTabSz="914367"/>
              <a:t>‹#›</a:t>
            </a:fld>
            <a:endParaRPr lang="en-US" dirty="0">
              <a:solidFill>
                <a:srgbClr val="00188F"/>
              </a:solidFill>
            </a:endParaRPr>
          </a:p>
        </p:txBody>
      </p:sp>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2"/>
          </p:nvPr>
        </p:nvSpPr>
        <p:spPr>
          <a:xfrm>
            <a:off x="384175" y="1181101"/>
            <a:ext cx="11234738"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411155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12750672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lstStyle>
            <a:lvl1pPr>
              <a:defRPr sz="4400"/>
            </a:lvl1pPr>
          </a:lstStyle>
          <a:p>
            <a:r>
              <a:rPr lang="en-US" dirty="0"/>
              <a:t>Click to edit Master title style</a:t>
            </a:r>
            <a:endParaRPr lang="en-IN" dirty="0"/>
          </a:p>
        </p:txBody>
      </p:sp>
    </p:spTree>
    <p:extLst>
      <p:ext uri="{BB962C8B-B14F-4D97-AF65-F5344CB8AC3E}">
        <p14:creationId xmlns:p14="http://schemas.microsoft.com/office/powerpoint/2010/main" val="141355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86045237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6700" y="1635915"/>
            <a:ext cx="11653522" cy="4290956"/>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9"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62"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94"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48053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Gov PPT 1 Table">
    <p:spTree>
      <p:nvGrpSpPr>
        <p:cNvPr id="1" name=""/>
        <p:cNvGrpSpPr/>
        <p:nvPr/>
      </p:nvGrpSpPr>
      <p:grpSpPr>
        <a:xfrm>
          <a:off x="0" y="0"/>
          <a:ext cx="0" cy="0"/>
          <a:chOff x="0" y="0"/>
          <a:chExt cx="0" cy="0"/>
        </a:xfrm>
      </p:grpSpPr>
      <p:sp>
        <p:nvSpPr>
          <p:cNvPr id="4" name="Content Placeholder 2"/>
          <p:cNvSpPr>
            <a:spLocks noGrp="1"/>
          </p:cNvSpPr>
          <p:nvPr>
            <p:ph idx="10" hasCustomPrompt="1"/>
          </p:nvPr>
        </p:nvSpPr>
        <p:spPr>
          <a:xfrm>
            <a:off x="1" y="1"/>
            <a:ext cx="8743949" cy="1729284"/>
          </a:xfrm>
          <a:prstGeom prst="rect">
            <a:avLst/>
          </a:prstGeom>
        </p:spPr>
        <p:txBody>
          <a:bodyPr lIns="0" tIns="609392" rIns="121877" bIns="609392"/>
          <a:lstStyle>
            <a:lvl1pPr>
              <a:defRPr sz="3600">
                <a:solidFill>
                  <a:srgbClr val="505050"/>
                </a:solidFill>
                <a:latin typeface="Segoe UI Light" pitchFamily="34" charset="0"/>
              </a:defRPr>
            </a:lvl1pPr>
          </a:lstStyle>
          <a:p>
            <a:pPr lvl="0"/>
            <a:r>
              <a:rPr lang="en-US" dirty="0"/>
              <a:t>Punchy section head goes here</a:t>
            </a:r>
          </a:p>
        </p:txBody>
      </p:sp>
      <p:sp>
        <p:nvSpPr>
          <p:cNvPr id="6" name="Table Placeholder 5"/>
          <p:cNvSpPr>
            <a:spLocks noGrp="1"/>
          </p:cNvSpPr>
          <p:nvPr>
            <p:ph type="tbl" sz="quarter" idx="11"/>
          </p:nvPr>
        </p:nvSpPr>
        <p:spPr>
          <a:xfrm>
            <a:off x="203200" y="1295401"/>
            <a:ext cx="11785600" cy="528055"/>
          </a:xfrm>
          <a:prstGeom prst="rect">
            <a:avLst/>
          </a:prstGeom>
        </p:spPr>
        <p:txBody>
          <a:bodyPr vert="horz" lIns="121877" tIns="60939" rIns="121877" bIns="60939"/>
          <a:lstStyle/>
          <a:p>
            <a:r>
              <a:rPr lang="en-US"/>
              <a:t>Click icon to add table</a:t>
            </a:r>
          </a:p>
        </p:txBody>
      </p:sp>
    </p:spTree>
    <p:extLst>
      <p:ext uri="{BB962C8B-B14F-4D97-AF65-F5344CB8AC3E}">
        <p14:creationId xmlns:p14="http://schemas.microsoft.com/office/powerpoint/2010/main" val="4403601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3" name="Picture 5"/>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flipH="1">
            <a:off x="8802" y="299"/>
            <a:ext cx="12191469" cy="685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4170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9471651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377" cy="6858972"/>
          </a:xfrm>
          <a:prstGeom prst="rect">
            <a:avLst/>
          </a:prstGeom>
        </p:spPr>
      </p:pic>
      <p:sp>
        <p:nvSpPr>
          <p:cNvPr id="2" name="Rectangle 1"/>
          <p:cNvSpPr/>
          <p:nvPr userDrawn="1"/>
        </p:nvSpPr>
        <p:spPr bwMode="auto">
          <a:xfrm>
            <a:off x="269239" y="2084172"/>
            <a:ext cx="6274974" cy="3496553"/>
          </a:xfrm>
          <a:prstGeom prst="rect">
            <a:avLst/>
          </a:prstGeom>
          <a:solidFill>
            <a:srgbClr val="D83B0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48587" y="6002431"/>
            <a:ext cx="1792845" cy="384107"/>
          </a:xfrm>
          <a:prstGeom prst="rect">
            <a:avLst/>
          </a:prstGeom>
        </p:spPr>
      </p:pic>
    </p:spTree>
    <p:extLst>
      <p:ext uri="{BB962C8B-B14F-4D97-AF65-F5344CB8AC3E}">
        <p14:creationId xmlns:p14="http://schemas.microsoft.com/office/powerpoint/2010/main" val="25682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2024914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29654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23478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35443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6080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531650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60170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086980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20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16723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203646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90346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70363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3974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9939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598087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10.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image" Target="../media/image14.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2.vml"/><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7.emf"/><Relationship Id="rId5" Type="http://schemas.openxmlformats.org/officeDocument/2006/relationships/slideLayout" Target="../slideLayouts/slideLayout82.xml"/><Relationship Id="rId10" Type="http://schemas.openxmlformats.org/officeDocument/2006/relationships/oleObject" Target="../embeddings/oleObject2.bin"/><Relationship Id="rId4" Type="http://schemas.openxmlformats.org/officeDocument/2006/relationships/slideLayout" Target="../slideLayouts/slideLayout81.xml"/><Relationship Id="rId9" Type="http://schemas.openxmlformats.org/officeDocument/2006/relationships/tags" Target="../tags/tag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image" Target="../media/image10.png"/><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theme" Target="../theme/theme5.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theme" Target="../theme/theme6.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7.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pic>
        <p:nvPicPr>
          <p:cNvPr id="8" name="Logo" descr="MS Logo White.png"/>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506730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725297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700000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8" r:id="rId18"/>
    <p:sldLayoutId id="2147483740" r:id="rId19"/>
    <p:sldLayoutId id="2147483741" r:id="rId20"/>
    <p:sldLayoutId id="214748374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9"/>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8" name="think-cell Slide" r:id="rId10" imgW="270" imgH="270" progId="TCLayout.ActiveDocument.1">
                  <p:embed/>
                </p:oleObj>
              </mc:Choice>
              <mc:Fallback>
                <p:oleObj name="think-cell Slide" r:id="rId10" imgW="270" imgH="270" progId="TCLayout.ActiveDocument.1">
                  <p:embed/>
                  <p:pic>
                    <p:nvPicPr>
                      <p:cNvPr id="4" name="Object 3" hidden="1"/>
                      <p:cNvPicPr/>
                      <p:nvPr/>
                    </p:nvPicPr>
                    <p:blipFill>
                      <a:blip r:embed="rId11"/>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74320" y="303521"/>
            <a:ext cx="11675510" cy="1097801"/>
          </a:xfrm>
          <a:prstGeom prst="rect">
            <a:avLst/>
          </a:prstGeom>
        </p:spPr>
        <p:txBody>
          <a:bodyPr vert="horz" lIns="0" tIns="45720" rIns="91440" bIns="45720" rtlCol="0" anchor="t" anchorCtr="0">
            <a:noAutofit/>
          </a:bodyPr>
          <a:lstStyle/>
          <a:p>
            <a:endParaRPr lang="en-US" dirty="0"/>
          </a:p>
        </p:txBody>
      </p:sp>
      <p:sp>
        <p:nvSpPr>
          <p:cNvPr id="3" name="Text Placeholder 2"/>
          <p:cNvSpPr>
            <a:spLocks noGrp="1"/>
          </p:cNvSpPr>
          <p:nvPr>
            <p:ph type="body" idx="1"/>
          </p:nvPr>
        </p:nvSpPr>
        <p:spPr>
          <a:xfrm>
            <a:off x="274320" y="1600096"/>
            <a:ext cx="11675510" cy="4526342"/>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674625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Lst>
  <p:hf hdr="0" ftr="0" dt="0"/>
  <p:txStyles>
    <p:titleStyle>
      <a:lvl1pPr algn="l" defTabSz="448107" rtl="0" eaLnBrk="1" latinLnBrk="0" hangingPunct="1">
        <a:lnSpc>
          <a:spcPct val="90000"/>
        </a:lnSpc>
        <a:spcBef>
          <a:spcPct val="0"/>
        </a:spcBef>
        <a:buNone/>
        <a:defRPr lang="en-US" sz="4400" kern="1200" spc="0" smtClean="0">
          <a:solidFill>
            <a:schemeClr val="tx2"/>
          </a:solidFill>
          <a:latin typeface="+mj-lt"/>
          <a:ea typeface="+mj-ea"/>
          <a:cs typeface="Segoe UI Light" pitchFamily="34" charset="0"/>
        </a:defRPr>
      </a:lvl1pPr>
    </p:titleStyle>
    <p:bodyStyle>
      <a:lvl1pPr marL="336080" indent="-336080" algn="l" defTabSz="448107" rtl="0" eaLnBrk="1" latinLnBrk="0" hangingPunct="1">
        <a:spcBef>
          <a:spcPct val="20000"/>
        </a:spcBef>
        <a:buFont typeface="Arial"/>
        <a:buChar char="•"/>
        <a:defRPr sz="3136" b="0" i="0" kern="1200">
          <a:solidFill>
            <a:schemeClr val="tx2"/>
          </a:solidFill>
          <a:latin typeface="Segoe UI" pitchFamily="34" charset="0"/>
          <a:ea typeface="Segoe UI" pitchFamily="34" charset="0"/>
          <a:cs typeface="Segoe UI" pitchFamily="34" charset="0"/>
        </a:defRPr>
      </a:lvl1pPr>
      <a:lvl2pPr marL="728174" indent="-280067" algn="l" defTabSz="448107" rtl="0" eaLnBrk="1" latinLnBrk="0" hangingPunct="1">
        <a:spcBef>
          <a:spcPct val="20000"/>
        </a:spcBef>
        <a:buFont typeface="Arial"/>
        <a:buChar char="–"/>
        <a:defRPr sz="2745" b="0" i="0" kern="1200">
          <a:solidFill>
            <a:schemeClr val="tx2"/>
          </a:solidFill>
          <a:latin typeface="Segoe UI" pitchFamily="34" charset="0"/>
          <a:ea typeface="Segoe UI" pitchFamily="34" charset="0"/>
          <a:cs typeface="Segoe UI" pitchFamily="34" charset="0"/>
        </a:defRPr>
      </a:lvl2pPr>
      <a:lvl3pPr marL="1120268" indent="-224054" algn="l" defTabSz="448107" rtl="0" eaLnBrk="1" latinLnBrk="0" hangingPunct="1">
        <a:spcBef>
          <a:spcPct val="20000"/>
        </a:spcBef>
        <a:buFont typeface="Arial"/>
        <a:buChar char="•"/>
        <a:defRPr sz="2353" b="0" i="0" kern="1200">
          <a:solidFill>
            <a:schemeClr val="tx2"/>
          </a:solidFill>
          <a:latin typeface="Segoe UI" pitchFamily="34" charset="0"/>
          <a:ea typeface="Segoe UI" pitchFamily="34" charset="0"/>
          <a:cs typeface="Segoe UI" pitchFamily="34" charset="0"/>
        </a:defRPr>
      </a:lvl3pPr>
      <a:lvl4pPr marL="1568375" indent="-224054" algn="l" defTabSz="448107" rtl="0" eaLnBrk="1" latinLnBrk="0" hangingPunct="1">
        <a:spcBef>
          <a:spcPct val="20000"/>
        </a:spcBef>
        <a:buFont typeface="Arial"/>
        <a:buChar char="–"/>
        <a:defRPr sz="1961" b="0" i="0" kern="1200">
          <a:solidFill>
            <a:schemeClr val="tx2"/>
          </a:solidFill>
          <a:latin typeface="Segoe UI" pitchFamily="34" charset="0"/>
          <a:ea typeface="Segoe UI" pitchFamily="34" charset="0"/>
          <a:cs typeface="Segoe UI" pitchFamily="34" charset="0"/>
        </a:defRPr>
      </a:lvl4pPr>
      <a:lvl5pPr marL="2016482" indent="-224054" algn="l" defTabSz="448107" rtl="0" eaLnBrk="1" latinLnBrk="0" hangingPunct="1">
        <a:spcBef>
          <a:spcPct val="20000"/>
        </a:spcBef>
        <a:buFont typeface="Arial"/>
        <a:buChar char="»"/>
        <a:defRPr sz="1961" b="0" i="0" kern="1200">
          <a:solidFill>
            <a:schemeClr val="tx2"/>
          </a:solidFill>
          <a:latin typeface="Segoe UI" pitchFamily="34" charset="0"/>
          <a:ea typeface="Segoe UI" pitchFamily="34" charset="0"/>
          <a:cs typeface="Segoe UI" pitchFamily="34" charset="0"/>
        </a:defRPr>
      </a:lvl5pPr>
      <a:lvl6pPr marL="2464589" indent="-224054" algn="l" defTabSz="448107" rtl="0" eaLnBrk="1" latinLnBrk="0" hangingPunct="1">
        <a:spcBef>
          <a:spcPct val="20000"/>
        </a:spcBef>
        <a:buFont typeface="Arial"/>
        <a:buChar char="•"/>
        <a:defRPr sz="1961" kern="1200">
          <a:solidFill>
            <a:schemeClr val="tx1"/>
          </a:solidFill>
          <a:latin typeface="+mn-lt"/>
          <a:ea typeface="+mn-ea"/>
          <a:cs typeface="+mn-cs"/>
        </a:defRPr>
      </a:lvl6pPr>
      <a:lvl7pPr marL="2912697" indent="-224054" algn="l" defTabSz="448107" rtl="0" eaLnBrk="1" latinLnBrk="0" hangingPunct="1">
        <a:spcBef>
          <a:spcPct val="20000"/>
        </a:spcBef>
        <a:buFont typeface="Arial"/>
        <a:buChar char="•"/>
        <a:defRPr sz="1961" kern="1200">
          <a:solidFill>
            <a:schemeClr val="tx1"/>
          </a:solidFill>
          <a:latin typeface="+mn-lt"/>
          <a:ea typeface="+mn-ea"/>
          <a:cs typeface="+mn-cs"/>
        </a:defRPr>
      </a:lvl7pPr>
      <a:lvl8pPr marL="3360804" indent="-224054" algn="l" defTabSz="448107" rtl="0" eaLnBrk="1" latinLnBrk="0" hangingPunct="1">
        <a:spcBef>
          <a:spcPct val="20000"/>
        </a:spcBef>
        <a:buFont typeface="Arial"/>
        <a:buChar char="•"/>
        <a:defRPr sz="1961" kern="1200">
          <a:solidFill>
            <a:schemeClr val="tx1"/>
          </a:solidFill>
          <a:latin typeface="+mn-lt"/>
          <a:ea typeface="+mn-ea"/>
          <a:cs typeface="+mn-cs"/>
        </a:defRPr>
      </a:lvl8pPr>
      <a:lvl9pPr marL="3808911" indent="-224054" algn="l" defTabSz="448107" rtl="0" eaLnBrk="1" latinLnBrk="0" hangingPunct="1">
        <a:spcBef>
          <a:spcPct val="20000"/>
        </a:spcBef>
        <a:buFont typeface="Arial"/>
        <a:buChar char="•"/>
        <a:defRPr sz="1961" kern="1200">
          <a:solidFill>
            <a:schemeClr val="tx1"/>
          </a:solidFill>
          <a:latin typeface="+mn-lt"/>
          <a:ea typeface="+mn-ea"/>
          <a:cs typeface="+mn-cs"/>
        </a:defRPr>
      </a:lvl9pPr>
    </p:bodyStyle>
    <p:otherStyle>
      <a:defPPr>
        <a:defRPr lang="en-US"/>
      </a:defPPr>
      <a:lvl1pPr marL="0" algn="l" defTabSz="448107" rtl="0" eaLnBrk="1" latinLnBrk="0" hangingPunct="1">
        <a:defRPr sz="1765" kern="1200">
          <a:solidFill>
            <a:schemeClr val="tx1"/>
          </a:solidFill>
          <a:latin typeface="+mn-lt"/>
          <a:ea typeface="+mn-ea"/>
          <a:cs typeface="+mn-cs"/>
        </a:defRPr>
      </a:lvl1pPr>
      <a:lvl2pPr marL="448107" algn="l" defTabSz="448107" rtl="0" eaLnBrk="1" latinLnBrk="0" hangingPunct="1">
        <a:defRPr sz="1765" kern="1200">
          <a:solidFill>
            <a:schemeClr val="tx1"/>
          </a:solidFill>
          <a:latin typeface="+mn-lt"/>
          <a:ea typeface="+mn-ea"/>
          <a:cs typeface="+mn-cs"/>
        </a:defRPr>
      </a:lvl2pPr>
      <a:lvl3pPr marL="896214" algn="l" defTabSz="448107" rtl="0" eaLnBrk="1" latinLnBrk="0" hangingPunct="1">
        <a:defRPr sz="1765" kern="1200">
          <a:solidFill>
            <a:schemeClr val="tx1"/>
          </a:solidFill>
          <a:latin typeface="+mn-lt"/>
          <a:ea typeface="+mn-ea"/>
          <a:cs typeface="+mn-cs"/>
        </a:defRPr>
      </a:lvl3pPr>
      <a:lvl4pPr marL="1344321" algn="l" defTabSz="448107" rtl="0" eaLnBrk="1" latinLnBrk="0" hangingPunct="1">
        <a:defRPr sz="1765" kern="1200">
          <a:solidFill>
            <a:schemeClr val="tx1"/>
          </a:solidFill>
          <a:latin typeface="+mn-lt"/>
          <a:ea typeface="+mn-ea"/>
          <a:cs typeface="+mn-cs"/>
        </a:defRPr>
      </a:lvl4pPr>
      <a:lvl5pPr marL="1792429" algn="l" defTabSz="448107" rtl="0" eaLnBrk="1" latinLnBrk="0" hangingPunct="1">
        <a:defRPr sz="1765" kern="1200">
          <a:solidFill>
            <a:schemeClr val="tx1"/>
          </a:solidFill>
          <a:latin typeface="+mn-lt"/>
          <a:ea typeface="+mn-ea"/>
          <a:cs typeface="+mn-cs"/>
        </a:defRPr>
      </a:lvl5pPr>
      <a:lvl6pPr marL="2240535" algn="l" defTabSz="448107" rtl="0" eaLnBrk="1" latinLnBrk="0" hangingPunct="1">
        <a:defRPr sz="1765" kern="1200">
          <a:solidFill>
            <a:schemeClr val="tx1"/>
          </a:solidFill>
          <a:latin typeface="+mn-lt"/>
          <a:ea typeface="+mn-ea"/>
          <a:cs typeface="+mn-cs"/>
        </a:defRPr>
      </a:lvl6pPr>
      <a:lvl7pPr marL="2688642" algn="l" defTabSz="448107" rtl="0" eaLnBrk="1" latinLnBrk="0" hangingPunct="1">
        <a:defRPr sz="1765" kern="1200">
          <a:solidFill>
            <a:schemeClr val="tx1"/>
          </a:solidFill>
          <a:latin typeface="+mn-lt"/>
          <a:ea typeface="+mn-ea"/>
          <a:cs typeface="+mn-cs"/>
        </a:defRPr>
      </a:lvl7pPr>
      <a:lvl8pPr marL="3136749" algn="l" defTabSz="448107" rtl="0" eaLnBrk="1" latinLnBrk="0" hangingPunct="1">
        <a:defRPr sz="1765" kern="1200">
          <a:solidFill>
            <a:schemeClr val="tx1"/>
          </a:solidFill>
          <a:latin typeface="+mn-lt"/>
          <a:ea typeface="+mn-ea"/>
          <a:cs typeface="+mn-cs"/>
        </a:defRPr>
      </a:lvl8pPr>
      <a:lvl9pPr marL="3584856" algn="l" defTabSz="44810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F26B43"/>
          </p15:clr>
        </p15:guide>
        <p15:guide id="2" pos="7450">
          <p15:clr>
            <a:srgbClr val="F26B43"/>
          </p15:clr>
        </p15:guide>
        <p15:guide id="3" orient="horz" pos="907">
          <p15:clr>
            <a:srgbClr val="F26B43"/>
          </p15:clr>
        </p15:guide>
        <p15:guide id="4" orient="horz" pos="1051">
          <p15:clr>
            <a:srgbClr val="F26B43"/>
          </p15:clr>
        </p15:guide>
        <p15:guide id="5" orient="horz" pos="4219">
          <p15:clr>
            <a:srgbClr val="F26B43"/>
          </p15:clr>
        </p15:guide>
        <p15:guide id="6" pos="1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645082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24080022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5" r:id="rId10"/>
    <p:sldLayoutId id="2147483796" r:id="rId11"/>
    <p:sldLayoutId id="2147483797"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9"/>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1" name="Shape 11"/>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342900" marR="0" lvl="0" indent="-50800" algn="l" rtl="0">
              <a:lnSpc>
                <a:spcPct val="100000"/>
              </a:lnSpc>
              <a:spcBef>
                <a:spcPts val="64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56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48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40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40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Tree>
    <p:extLst>
      <p:ext uri="{BB962C8B-B14F-4D97-AF65-F5344CB8AC3E}">
        <p14:creationId xmlns:p14="http://schemas.microsoft.com/office/powerpoint/2010/main" val="2627754828"/>
      </p:ext>
    </p:extLst>
  </p:cSld>
  <p:clrMap bg1="lt1" tx1="dk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8" Type="http://schemas.openxmlformats.org/officeDocument/2006/relationships/hyperlink" Target="http://mvnrepository.com/artifact/com.microsoft.azure.iothub-java-client/iothub-java-device-client" TargetMode="External"/><Relationship Id="rId3" Type="http://schemas.openxmlformats.org/officeDocument/2006/relationships/hyperlink" Target="https://launchpad.net/~aziotsdklinux/+archive/ubuntu/ppa-azureiot" TargetMode="External"/><Relationship Id="rId7" Type="http://schemas.openxmlformats.org/officeDocument/2006/relationships/hyperlink" Target="https://www.npmjs.com/package/azure-iothub" TargetMode="External"/><Relationship Id="rId12" Type="http://schemas.openxmlformats.org/officeDocument/2006/relationships/hyperlink" Target="https://www.nuget.org/packages/Microsoft.Azure.Devices/" TargetMode="External"/><Relationship Id="rId2" Type="http://schemas.openxmlformats.org/officeDocument/2006/relationships/hyperlink" Target="https://developer.mbed.org/users/AzureIoTClient/" TargetMode="External"/><Relationship Id="rId1" Type="http://schemas.openxmlformats.org/officeDocument/2006/relationships/slideLayout" Target="../slideLayouts/slideLayout116.xml"/><Relationship Id="rId6" Type="http://schemas.openxmlformats.org/officeDocument/2006/relationships/hyperlink" Target="https://www.npmjs.com/package/azure-iot-device" TargetMode="External"/><Relationship Id="rId11" Type="http://schemas.openxmlformats.org/officeDocument/2006/relationships/hyperlink" Target="https://www.nuget.org/packages/Microsoft.Azure.Devices.Client.PCL/" TargetMode="External"/><Relationship Id="rId5" Type="http://schemas.openxmlformats.org/officeDocument/2006/relationships/hyperlink" Target="https://github.com/arduino-libraries/AzureIoTHub" TargetMode="External"/><Relationship Id="rId10" Type="http://schemas.openxmlformats.org/officeDocument/2006/relationships/hyperlink" Target="https://www.nuget.org/packages/Microsoft.Azure.Devices.Client/" TargetMode="External"/><Relationship Id="rId4" Type="http://schemas.openxmlformats.org/officeDocument/2006/relationships/hyperlink" Target="https://www.nuget.org/packages/Microsoft.Azure.IoTHub.IoTHubClient/" TargetMode="External"/><Relationship Id="rId9" Type="http://schemas.openxmlformats.org/officeDocument/2006/relationships/hyperlink" Target="http://mvnrepository.com/artifact/com.microsoft.azure.iothub-java-client/iothub-java-service-clie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8" Type="http://schemas.openxmlformats.org/officeDocument/2006/relationships/image" Target="../media/image58.jpe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55.png"/><Relationship Id="rId1" Type="http://schemas.openxmlformats.org/officeDocument/2006/relationships/slideLayout" Target="../slideLayouts/slideLayout116.xml"/><Relationship Id="rId6" Type="http://schemas.openxmlformats.org/officeDocument/2006/relationships/image" Target="../media/image57.png"/><Relationship Id="rId11" Type="http://schemas.openxmlformats.org/officeDocument/2006/relationships/hyperlink" Target="http://azure.com/iotstarterkits" TargetMode="External"/><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56.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8" Type="http://schemas.openxmlformats.org/officeDocument/2006/relationships/hyperlink" Target="http://www.azure.com/certifiedforiot" TargetMode="External"/><Relationship Id="rId3" Type="http://schemas.openxmlformats.org/officeDocument/2006/relationships/hyperlink" Target="http://github.com/azure/azure-iot-sdks" TargetMode="External"/><Relationship Id="rId7" Type="http://schemas.openxmlformats.org/officeDocument/2006/relationships/hyperlink" Target="aka.ms/AzureIoTPartner" TargetMode="External"/><Relationship Id="rId2" Type="http://schemas.openxmlformats.org/officeDocument/2006/relationships/notesSlide" Target="../notesSlides/notesSlide3.xml"/><Relationship Id="rId1" Type="http://schemas.openxmlformats.org/officeDocument/2006/relationships/slideLayout" Target="../slideLayouts/slideLayout116.xml"/><Relationship Id="rId6" Type="http://schemas.openxmlformats.org/officeDocument/2006/relationships/hyperlink" Target="https://azure.microsoft.com/en-us/updates/microsoft-azure-iot-reference-architecture-available/" TargetMode="External"/><Relationship Id="rId5" Type="http://schemas.openxmlformats.org/officeDocument/2006/relationships/hyperlink" Target="github.com/Azure/azure-iot-gateway-sdk" TargetMode="External"/><Relationship Id="rId4" Type="http://schemas.openxmlformats.org/officeDocument/2006/relationships/hyperlink" Target="https://azure.microsoft.com/en-us/documentation/articles/iot-hub-device-management-get-started/" TargetMode="External"/><Relationship Id="rId9" Type="http://schemas.openxmlformats.org/officeDocument/2006/relationships/hyperlink" Target="feedback.azure.com/forums/321918-azure-io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emf"/><Relationship Id="rId3" Type="http://schemas.openxmlformats.org/officeDocument/2006/relationships/image" Target="../media/image31.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emf"/><Relationship Id="rId2" Type="http://schemas.openxmlformats.org/officeDocument/2006/relationships/notesSlide" Target="../notesSlides/notesSlide2.xml"/><Relationship Id="rId16" Type="http://schemas.openxmlformats.org/officeDocument/2006/relationships/image" Target="../media/image43.emf"/><Relationship Id="rId20" Type="http://schemas.openxmlformats.org/officeDocument/2006/relationships/image" Target="../media/image47.png"/><Relationship Id="rId1" Type="http://schemas.openxmlformats.org/officeDocument/2006/relationships/slideLayout" Target="../slideLayouts/slideLayout79.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emf"/><Relationship Id="rId10" Type="http://schemas.openxmlformats.org/officeDocument/2006/relationships/image" Target="../media/image37.jpeg"/><Relationship Id="rId19" Type="http://schemas.openxmlformats.org/officeDocument/2006/relationships/image" Target="../media/image46.emf"/><Relationship Id="rId4" Type="http://schemas.microsoft.com/office/2007/relationships/hdphoto" Target="../media/hdphoto1.wdp"/><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Juan Manuel Servera</a:t>
            </a:r>
          </a:p>
          <a:p>
            <a:r>
              <a:rPr lang="en-US" dirty="0"/>
              <a:t>@</a:t>
            </a:r>
            <a:r>
              <a:rPr lang="en-US" dirty="0" err="1"/>
              <a:t>jmservera</a:t>
            </a:r>
            <a:endParaRPr lang="en-US" dirty="0"/>
          </a:p>
          <a:p>
            <a:r>
              <a:rPr lang="es-ES" dirty="0"/>
              <a:t>juanserv@microsoft.com</a:t>
            </a:r>
            <a:endParaRPr lang="en-US" dirty="0"/>
          </a:p>
        </p:txBody>
      </p:sp>
      <p:sp>
        <p:nvSpPr>
          <p:cNvPr id="3" name="Title 2"/>
          <p:cNvSpPr>
            <a:spLocks noGrp="1"/>
          </p:cNvSpPr>
          <p:nvPr>
            <p:ph type="title"/>
          </p:nvPr>
        </p:nvSpPr>
        <p:spPr/>
        <p:txBody>
          <a:bodyPr/>
          <a:lstStyle/>
          <a:p>
            <a:r>
              <a:rPr lang="en-US" dirty="0"/>
              <a:t>Internet Of the Things</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3689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6222"/>
          </a:xfrm>
        </p:spPr>
        <p:txBody>
          <a:bodyPr/>
          <a:lstStyle/>
          <a:p>
            <a:r>
              <a:rPr lang="en-US" dirty="0"/>
              <a:t>What can you do with a device connected to Azure IoT?</a:t>
            </a:r>
          </a:p>
        </p:txBody>
      </p:sp>
    </p:spTree>
    <p:extLst>
      <p:ext uri="{BB962C8B-B14F-4D97-AF65-F5344CB8AC3E}">
        <p14:creationId xmlns:p14="http://schemas.microsoft.com/office/powerpoint/2010/main" val="26035251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 features</a:t>
            </a:r>
          </a:p>
        </p:txBody>
      </p:sp>
      <p:sp>
        <p:nvSpPr>
          <p:cNvPr id="4" name="Text Placeholder 3"/>
          <p:cNvSpPr>
            <a:spLocks noGrp="1"/>
          </p:cNvSpPr>
          <p:nvPr>
            <p:ph type="body" sz="quarter" idx="10"/>
          </p:nvPr>
        </p:nvSpPr>
        <p:spPr>
          <a:xfrm>
            <a:off x="269239" y="1189177"/>
            <a:ext cx="11653523" cy="4046364"/>
          </a:xfrm>
        </p:spPr>
        <p:txBody>
          <a:bodyPr/>
          <a:lstStyle/>
          <a:p>
            <a:r>
              <a:rPr lang="en-US" dirty="0"/>
              <a:t>Telemetry</a:t>
            </a:r>
          </a:p>
          <a:p>
            <a:pPr lvl="1"/>
            <a:r>
              <a:rPr lang="en-US" dirty="0"/>
              <a:t>Send high throughput telemetry data</a:t>
            </a:r>
          </a:p>
          <a:p>
            <a:r>
              <a:rPr lang="en-US" dirty="0"/>
              <a:t>Device Twin</a:t>
            </a:r>
          </a:p>
          <a:p>
            <a:pPr lvl="1"/>
            <a:r>
              <a:rPr lang="en-US" dirty="0"/>
              <a:t>Synchronize configuration properties between Cloud and device</a:t>
            </a:r>
          </a:p>
          <a:p>
            <a:r>
              <a:rPr lang="en-US" dirty="0"/>
              <a:t>Methods</a:t>
            </a:r>
          </a:p>
          <a:p>
            <a:pPr lvl="1"/>
            <a:r>
              <a:rPr lang="en-US" dirty="0"/>
              <a:t>Imagine calling a method on a device from the Cloud… and vice-versa</a:t>
            </a:r>
          </a:p>
          <a:p>
            <a:r>
              <a:rPr lang="en-US" dirty="0"/>
              <a:t>Device Management (Public Preview)</a:t>
            </a:r>
          </a:p>
          <a:p>
            <a:pPr lvl="1"/>
            <a:r>
              <a:rPr lang="en-US" dirty="0"/>
              <a:t>Enroll, organize, maintain, decommission devices</a:t>
            </a:r>
          </a:p>
        </p:txBody>
      </p:sp>
    </p:spTree>
    <p:extLst>
      <p:ext uri="{BB962C8B-B14F-4D97-AF65-F5344CB8AC3E}">
        <p14:creationId xmlns:p14="http://schemas.microsoft.com/office/powerpoint/2010/main" val="3865598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 Devices to Azure IoT</a:t>
            </a:r>
          </a:p>
        </p:txBody>
      </p:sp>
    </p:spTree>
    <p:extLst>
      <p:ext uri="{BB962C8B-B14F-4D97-AF65-F5344CB8AC3E}">
        <p14:creationId xmlns:p14="http://schemas.microsoft.com/office/powerpoint/2010/main" val="23254518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Shape 4"/>
          <p:cNvSpPr/>
          <p:nvPr/>
        </p:nvSpPr>
        <p:spPr bwMode="auto">
          <a:xfrm rot="5400000">
            <a:off x="4178243" y="945712"/>
            <a:ext cx="4715301" cy="4976958"/>
          </a:xfrm>
          <a:prstGeom prst="corner">
            <a:avLst>
              <a:gd name="adj1" fmla="val 47639"/>
              <a:gd name="adj2" fmla="val 69598"/>
            </a:avLst>
          </a:prstGeom>
          <a:noFill/>
          <a:ln w="38100">
            <a:solidFill>
              <a:srgbClr val="9F9F9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3265263" y="4486093"/>
            <a:ext cx="1878615" cy="1152807"/>
          </a:xfrm>
          <a:prstGeom prst="rect">
            <a:avLst/>
          </a:prstGeom>
          <a:noFill/>
          <a:ln w="12700" cap="flat" cmpd="sng" algn="ctr">
            <a:solidFill>
              <a:srgbClr val="0078D7"/>
            </a:solidFill>
            <a:prstDash val="dash"/>
            <a:miter lim="800000"/>
          </a:ln>
          <a:effectLst/>
        </p:spPr>
        <p:txBody>
          <a:bodyPr tIns="89618" rtlCol="0" anchor="ctr"/>
          <a:lstStyle/>
          <a:p>
            <a:pPr algn="ctr" defTabSz="896238">
              <a:lnSpc>
                <a:spcPct val="90000"/>
              </a:lnSpc>
              <a:defRPr/>
            </a:pPr>
            <a:endParaRPr lang="en-US" sz="980" kern="0" dirty="0">
              <a:solidFill>
                <a:srgbClr val="44546A"/>
              </a:solidFill>
              <a:latin typeface="Calibri" panose="020F0502020204030204"/>
              <a:ea typeface="Segoe UI" panose="020B0502040204020203" pitchFamily="34" charset="0"/>
              <a:cs typeface="Segoe UI" panose="020B0502040204020203" pitchFamily="34" charset="0"/>
            </a:endParaRPr>
          </a:p>
        </p:txBody>
      </p:sp>
      <p:sp>
        <p:nvSpPr>
          <p:cNvPr id="7" name="Rectangle 6"/>
          <p:cNvSpPr/>
          <p:nvPr/>
        </p:nvSpPr>
        <p:spPr>
          <a:xfrm>
            <a:off x="2520380" y="4602987"/>
            <a:ext cx="896184" cy="908446"/>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p>
            <a:pPr algn="ctr" defTabSz="878581">
              <a:spcBef>
                <a:spcPts val="588"/>
              </a:spcBef>
            </a:pPr>
            <a:r>
              <a:rPr lang="en-US" sz="1175" kern="0" dirty="0">
                <a:solidFill>
                  <a:sysClr val="windowText" lastClr="000000"/>
                </a:solidFill>
                <a:latin typeface="Calibri" panose="020F0502020204030204"/>
                <a:cs typeface="Arial" panose="020B0604020202020204" pitchFamily="34" charset="0"/>
              </a:rPr>
              <a:t>Field </a:t>
            </a:r>
            <a:br>
              <a:rPr lang="en-US" sz="1175" kern="0" dirty="0">
                <a:solidFill>
                  <a:sysClr val="windowText" lastClr="000000"/>
                </a:solidFill>
                <a:latin typeface="Calibri" panose="020F0502020204030204"/>
                <a:cs typeface="Arial" panose="020B0604020202020204" pitchFamily="34" charset="0"/>
              </a:rPr>
            </a:br>
            <a:r>
              <a:rPr lang="en-US" sz="1175" kern="0" dirty="0">
                <a:solidFill>
                  <a:sysClr val="windowText" lastClr="000000"/>
                </a:solidFill>
                <a:latin typeface="Calibri" panose="020F0502020204030204"/>
                <a:cs typeface="Arial" panose="020B0604020202020204" pitchFamily="34" charset="0"/>
              </a:rPr>
              <a:t>Gateway</a:t>
            </a:r>
          </a:p>
        </p:txBody>
      </p:sp>
      <p:cxnSp>
        <p:nvCxnSpPr>
          <p:cNvPr id="8" name="Elbow Connector 7"/>
          <p:cNvCxnSpPr/>
          <p:nvPr/>
        </p:nvCxnSpPr>
        <p:spPr>
          <a:xfrm>
            <a:off x="2061593" y="4722686"/>
            <a:ext cx="12446" cy="627329"/>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9" name="Straight Arrow Connector 8"/>
          <p:cNvCxnSpPr/>
          <p:nvPr/>
        </p:nvCxnSpPr>
        <p:spPr>
          <a:xfrm>
            <a:off x="2219674" y="5028202"/>
            <a:ext cx="179237"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10" name="Isosceles Triangle 9"/>
          <p:cNvSpPr/>
          <p:nvPr/>
        </p:nvSpPr>
        <p:spPr>
          <a:xfrm rot="16200000">
            <a:off x="1895408" y="4659550"/>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11" name="Isosceles Triangle 10"/>
          <p:cNvSpPr/>
          <p:nvPr/>
        </p:nvSpPr>
        <p:spPr>
          <a:xfrm rot="5400000">
            <a:off x="2315881" y="4972123"/>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12" name="Isosceles Triangle 11"/>
          <p:cNvSpPr/>
          <p:nvPr/>
        </p:nvSpPr>
        <p:spPr>
          <a:xfrm rot="16200000">
            <a:off x="1895408" y="5285408"/>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13" name="TextBox 12"/>
          <p:cNvSpPr txBox="1"/>
          <p:nvPr/>
        </p:nvSpPr>
        <p:spPr>
          <a:xfrm>
            <a:off x="879142" y="4960731"/>
            <a:ext cx="1226847"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CoAP, AllJoyn, OPC, …</a:t>
            </a:r>
          </a:p>
        </p:txBody>
      </p:sp>
      <p:cxnSp>
        <p:nvCxnSpPr>
          <p:cNvPr id="14" name="Straight Arrow Connector 13"/>
          <p:cNvCxnSpPr>
            <a:stCxn id="7" idx="3"/>
            <a:endCxn id="15" idx="1"/>
          </p:cNvCxnSpPr>
          <p:nvPr/>
        </p:nvCxnSpPr>
        <p:spPr>
          <a:xfrm>
            <a:off x="3416565" y="5057210"/>
            <a:ext cx="1577948" cy="0"/>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15" name="Rectangle 14"/>
          <p:cNvSpPr/>
          <p:nvPr/>
        </p:nvSpPr>
        <p:spPr>
          <a:xfrm>
            <a:off x="4994511" y="4602987"/>
            <a:ext cx="896184" cy="908446"/>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p>
            <a:pPr algn="ctr" defTabSz="878581"/>
            <a:endParaRPr lang="en-US" sz="980" kern="0" dirty="0">
              <a:solidFill>
                <a:sysClr val="windowText" lastClr="000000"/>
              </a:solidFill>
              <a:latin typeface="Calibri" panose="020F0502020204030204"/>
              <a:cs typeface="Arial" panose="020B0604020202020204" pitchFamily="34" charset="0"/>
            </a:endParaRPr>
          </a:p>
          <a:p>
            <a:pPr algn="ctr" defTabSz="878581"/>
            <a:endParaRPr lang="en-US" sz="980" kern="0" dirty="0">
              <a:solidFill>
                <a:sysClr val="windowText" lastClr="000000"/>
              </a:solidFill>
              <a:latin typeface="Calibri" panose="020F0502020204030204"/>
              <a:cs typeface="Arial" panose="020B0604020202020204" pitchFamily="34" charset="0"/>
            </a:endParaRPr>
          </a:p>
          <a:p>
            <a:pPr algn="ctr" defTabSz="878581"/>
            <a:r>
              <a:rPr lang="en-US" sz="980" kern="0" dirty="0">
                <a:solidFill>
                  <a:sysClr val="windowText" lastClr="000000"/>
                </a:solidFill>
                <a:latin typeface="Calibri" panose="020F0502020204030204"/>
                <a:cs typeface="Arial" panose="020B0604020202020204" pitchFamily="34" charset="0"/>
              </a:rPr>
              <a:t>Custom Cloud Gateway</a:t>
            </a:r>
          </a:p>
          <a:p>
            <a:pPr algn="ctr" defTabSz="878581"/>
            <a:r>
              <a:rPr lang="en-US" sz="980" kern="0" dirty="0">
                <a:solidFill>
                  <a:sysClr val="windowText" lastClr="000000"/>
                </a:solidFill>
                <a:latin typeface="Calibri" panose="020F0502020204030204"/>
                <a:cs typeface="Arial" panose="020B0604020202020204" pitchFamily="34" charset="0"/>
              </a:rPr>
              <a:t>(Cloud Service, VM)</a:t>
            </a:r>
          </a:p>
        </p:txBody>
      </p:sp>
      <p:sp>
        <p:nvSpPr>
          <p:cNvPr id="16" name="TextBox 15"/>
          <p:cNvSpPr txBox="1"/>
          <p:nvPr/>
        </p:nvSpPr>
        <p:spPr>
          <a:xfrm>
            <a:off x="3614141" y="5243113"/>
            <a:ext cx="1156325"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VPN/ExpressRoute</a:t>
            </a:r>
          </a:p>
        </p:txBody>
      </p:sp>
      <p:sp>
        <p:nvSpPr>
          <p:cNvPr id="17" name="TextBox 16"/>
          <p:cNvSpPr txBox="1"/>
          <p:nvPr/>
        </p:nvSpPr>
        <p:spPr>
          <a:xfrm>
            <a:off x="3650238" y="4818009"/>
            <a:ext cx="1156325"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OPC, HTTP, </a:t>
            </a:r>
            <a:r>
              <a:rPr lang="en-US" sz="980" kern="0" dirty="0" err="1">
                <a:solidFill>
                  <a:srgbClr val="44546A"/>
                </a:solidFill>
                <a:ea typeface="Segoe UI" panose="020B0502040204020203" pitchFamily="34" charset="0"/>
                <a:cs typeface="Segoe UI" panose="020B0502040204020203" pitchFamily="34" charset="0"/>
              </a:rPr>
              <a:t>CoAP</a:t>
            </a:r>
            <a:r>
              <a:rPr lang="en-US" sz="980" kern="0" dirty="0">
                <a:solidFill>
                  <a:srgbClr val="44546A"/>
                </a:solidFill>
                <a:ea typeface="Segoe UI" panose="020B0502040204020203" pitchFamily="34" charset="0"/>
                <a:cs typeface="Segoe UI" panose="020B0502040204020203" pitchFamily="34" charset="0"/>
              </a:rPr>
              <a:t>,…</a:t>
            </a:r>
          </a:p>
        </p:txBody>
      </p:sp>
      <p:sp>
        <p:nvSpPr>
          <p:cNvPr id="18" name="Rectangle 17"/>
          <p:cNvSpPr/>
          <p:nvPr/>
        </p:nvSpPr>
        <p:spPr>
          <a:xfrm>
            <a:off x="2520380" y="3287459"/>
            <a:ext cx="896184" cy="908446"/>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p>
            <a:pPr algn="ctr" defTabSz="878581">
              <a:spcBef>
                <a:spcPts val="588"/>
              </a:spcBef>
            </a:pPr>
            <a:r>
              <a:rPr lang="en-US" sz="1175" kern="0" dirty="0">
                <a:solidFill>
                  <a:sysClr val="windowText" lastClr="000000"/>
                </a:solidFill>
                <a:latin typeface="Calibri" panose="020F0502020204030204"/>
                <a:cs typeface="Arial" panose="020B0604020202020204" pitchFamily="34" charset="0"/>
              </a:rPr>
              <a:t>Field </a:t>
            </a:r>
            <a:br>
              <a:rPr lang="en-US" sz="1175" kern="0" dirty="0">
                <a:solidFill>
                  <a:sysClr val="windowText" lastClr="000000"/>
                </a:solidFill>
                <a:latin typeface="Calibri" panose="020F0502020204030204"/>
                <a:cs typeface="Arial" panose="020B0604020202020204" pitchFamily="34" charset="0"/>
              </a:rPr>
            </a:br>
            <a:r>
              <a:rPr lang="en-US" sz="1175" kern="0" dirty="0">
                <a:solidFill>
                  <a:sysClr val="windowText" lastClr="000000"/>
                </a:solidFill>
                <a:latin typeface="Calibri" panose="020F0502020204030204"/>
                <a:cs typeface="Arial" panose="020B0604020202020204" pitchFamily="34" charset="0"/>
              </a:rPr>
              <a:t>Gateway</a:t>
            </a:r>
          </a:p>
        </p:txBody>
      </p:sp>
      <p:cxnSp>
        <p:nvCxnSpPr>
          <p:cNvPr id="19" name="Elbow Connector 18"/>
          <p:cNvCxnSpPr/>
          <p:nvPr/>
        </p:nvCxnSpPr>
        <p:spPr>
          <a:xfrm>
            <a:off x="2061593" y="3407156"/>
            <a:ext cx="12446" cy="627329"/>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20" name="Straight Arrow Connector 19"/>
          <p:cNvCxnSpPr/>
          <p:nvPr/>
        </p:nvCxnSpPr>
        <p:spPr>
          <a:xfrm>
            <a:off x="2219674" y="3712673"/>
            <a:ext cx="179237"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21" name="Isosceles Triangle 20"/>
          <p:cNvSpPr/>
          <p:nvPr/>
        </p:nvSpPr>
        <p:spPr>
          <a:xfrm rot="16200000">
            <a:off x="1895408" y="3344021"/>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22" name="Isosceles Triangle 21"/>
          <p:cNvSpPr/>
          <p:nvPr/>
        </p:nvSpPr>
        <p:spPr>
          <a:xfrm rot="5400000">
            <a:off x="2315881" y="3656594"/>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23" name="Isosceles Triangle 22"/>
          <p:cNvSpPr/>
          <p:nvPr/>
        </p:nvSpPr>
        <p:spPr>
          <a:xfrm rot="16200000">
            <a:off x="1895408" y="3969881"/>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24" name="TextBox 23"/>
          <p:cNvSpPr txBox="1"/>
          <p:nvPr/>
        </p:nvSpPr>
        <p:spPr>
          <a:xfrm>
            <a:off x="872440" y="3645203"/>
            <a:ext cx="1233549"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CoAP, AllJoyn, OPC,…</a:t>
            </a:r>
          </a:p>
        </p:txBody>
      </p:sp>
      <p:cxnSp>
        <p:nvCxnSpPr>
          <p:cNvPr id="25" name="Straight Arrow Connector 24"/>
          <p:cNvCxnSpPr/>
          <p:nvPr/>
        </p:nvCxnSpPr>
        <p:spPr>
          <a:xfrm flipV="1">
            <a:off x="3331379" y="4069753"/>
            <a:ext cx="1657725" cy="9388"/>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26" name="Rectangle 25"/>
          <p:cNvSpPr/>
          <p:nvPr/>
        </p:nvSpPr>
        <p:spPr>
          <a:xfrm>
            <a:off x="4994511" y="2512899"/>
            <a:ext cx="896184" cy="1808994"/>
          </a:xfrm>
          <a:prstGeom prst="rect">
            <a:avLst/>
          </a:prstGeom>
          <a:solidFill>
            <a:schemeClr val="bg2">
              <a:lumMod val="50000"/>
            </a:schemeClr>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980" kern="0" dirty="0" err="1">
                <a:solidFill>
                  <a:srgbClr val="FFFFFF"/>
                </a:solidFill>
                <a:latin typeface="Calibri" panose="020F0502020204030204"/>
                <a:cs typeface="Segoe UI" panose="020B0502040204020203" pitchFamily="34" charset="0"/>
              </a:rPr>
              <a:t>IoT</a:t>
            </a:r>
            <a:r>
              <a:rPr lang="en-US" sz="980" kern="0" dirty="0">
                <a:solidFill>
                  <a:srgbClr val="FFFFFF"/>
                </a:solidFill>
                <a:latin typeface="Calibri" panose="020F0502020204030204"/>
                <a:cs typeface="Segoe UI" panose="020B0502040204020203" pitchFamily="34" charset="0"/>
              </a:rPr>
              <a:t> Hub</a:t>
            </a:r>
          </a:p>
        </p:txBody>
      </p:sp>
      <p:sp>
        <p:nvSpPr>
          <p:cNvPr id="27" name="Rectangle 26"/>
          <p:cNvSpPr/>
          <p:nvPr/>
        </p:nvSpPr>
        <p:spPr>
          <a:xfrm>
            <a:off x="4994513" y="1208110"/>
            <a:ext cx="892267" cy="1007314"/>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t"/>
          <a:lstStyle/>
          <a:p>
            <a:pPr defTabSz="878581">
              <a:spcBef>
                <a:spcPts val="588"/>
              </a:spcBef>
            </a:pPr>
            <a:r>
              <a:rPr lang="en-US" sz="882" kern="0" dirty="0">
                <a:solidFill>
                  <a:sysClr val="windowText" lastClr="000000"/>
                </a:solidFill>
                <a:latin typeface="Calibri" panose="020F0502020204030204"/>
                <a:cs typeface="Arial" panose="020B0604020202020204" pitchFamily="34" charset="0"/>
              </a:rPr>
              <a:t>Custom Cloud Gateway</a:t>
            </a:r>
          </a:p>
          <a:p>
            <a:pPr defTabSz="878581">
              <a:spcBef>
                <a:spcPts val="588"/>
              </a:spcBef>
            </a:pPr>
            <a:r>
              <a:rPr lang="en-US" sz="882" kern="0" dirty="0">
                <a:solidFill>
                  <a:sysClr val="windowText" lastClr="000000"/>
                </a:solidFill>
                <a:latin typeface="Calibri" panose="020F0502020204030204"/>
                <a:cs typeface="Arial" panose="020B0604020202020204" pitchFamily="34" charset="0"/>
              </a:rPr>
              <a:t>(Cloud Service, VM)</a:t>
            </a:r>
          </a:p>
        </p:txBody>
      </p:sp>
      <p:sp>
        <p:nvSpPr>
          <p:cNvPr id="28" name="TextBox 27"/>
          <p:cNvSpPr txBox="1"/>
          <p:nvPr/>
        </p:nvSpPr>
        <p:spPr>
          <a:xfrm>
            <a:off x="2843720" y="2571186"/>
            <a:ext cx="1329290"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AMQP, MQTT, HTTPS</a:t>
            </a:r>
          </a:p>
        </p:txBody>
      </p:sp>
      <p:cxnSp>
        <p:nvCxnSpPr>
          <p:cNvPr id="29" name="Straight Arrow Connector 28"/>
          <p:cNvCxnSpPr>
            <a:stCxn id="36" idx="3"/>
            <a:endCxn id="27" idx="1"/>
          </p:cNvCxnSpPr>
          <p:nvPr/>
        </p:nvCxnSpPr>
        <p:spPr>
          <a:xfrm flipV="1">
            <a:off x="1912685" y="1711767"/>
            <a:ext cx="3081828" cy="5221"/>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30" name="TextBox 29"/>
          <p:cNvSpPr txBox="1"/>
          <p:nvPr/>
        </p:nvSpPr>
        <p:spPr>
          <a:xfrm>
            <a:off x="2158135" y="1544313"/>
            <a:ext cx="2612332"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Custom Protocols</a:t>
            </a:r>
          </a:p>
        </p:txBody>
      </p:sp>
      <p:grpSp>
        <p:nvGrpSpPr>
          <p:cNvPr id="31" name="Group 30"/>
          <p:cNvGrpSpPr/>
          <p:nvPr/>
        </p:nvGrpSpPr>
        <p:grpSpPr>
          <a:xfrm>
            <a:off x="9820775" y="5291059"/>
            <a:ext cx="1678994" cy="347825"/>
            <a:chOff x="1223726" y="5922121"/>
            <a:chExt cx="1713123" cy="354897"/>
          </a:xfrm>
        </p:grpSpPr>
        <p:sp>
          <p:nvSpPr>
            <p:cNvPr id="32" name="Rectangle 31"/>
            <p:cNvSpPr/>
            <p:nvPr/>
          </p:nvSpPr>
          <p:spPr>
            <a:xfrm>
              <a:off x="1223726" y="5928063"/>
              <a:ext cx="238367" cy="140896"/>
            </a:xfrm>
            <a:prstGeom prst="rect">
              <a:avLst/>
            </a:prstGeom>
            <a:solidFill>
              <a:srgbClr val="EAEBEC"/>
            </a:solidFill>
            <a:ln w="12700" cap="flat" cmpd="sng" algn="ctr">
              <a:solidFill>
                <a:srgbClr val="0078D7"/>
              </a:solidFill>
              <a:prstDash val="solid"/>
              <a:miter lim="800000"/>
            </a:ln>
            <a:effectLst/>
          </p:spPr>
          <p:txBody>
            <a:bodyPr tIns="89618" rtlCol="0" anchor="t"/>
            <a:lstStyle/>
            <a:p>
              <a:pPr algn="ctr" defTabSz="896238">
                <a:lnSpc>
                  <a:spcPct val="90000"/>
                </a:lnSpc>
                <a:defRPr/>
              </a:pPr>
              <a:endParaRPr lang="en-US" sz="980" kern="0" dirty="0">
                <a:solidFill>
                  <a:srgbClr val="4472C4"/>
                </a:solidFill>
                <a:latin typeface="Calibri" panose="020F0502020204030204"/>
                <a:ea typeface="Segoe UI" panose="020B0502040204020203" pitchFamily="34" charset="0"/>
                <a:cs typeface="Segoe UI" panose="020B0502040204020203" pitchFamily="34" charset="0"/>
              </a:endParaRPr>
            </a:p>
          </p:txBody>
        </p:sp>
        <p:sp>
          <p:nvSpPr>
            <p:cNvPr id="33" name="Rectangle 32"/>
            <p:cNvSpPr/>
            <p:nvPr/>
          </p:nvSpPr>
          <p:spPr>
            <a:xfrm>
              <a:off x="1223726" y="6136122"/>
              <a:ext cx="238367" cy="140896"/>
            </a:xfrm>
            <a:prstGeom prst="rect">
              <a:avLst/>
            </a:prstGeom>
            <a:solidFill>
              <a:srgbClr val="0078D7"/>
            </a:solidFill>
            <a:ln w="19050" cap="flat" cmpd="sng" algn="ctr">
              <a:noFill/>
              <a:prstDash val="solid"/>
              <a:miter lim="800000"/>
            </a:ln>
            <a:effectLst/>
          </p:spPr>
          <p:txBody>
            <a:bodyPr rtlCol="0" anchor="ctr"/>
            <a:lstStyle/>
            <a:p>
              <a:pPr algn="ctr" defTabSz="896238">
                <a:lnSpc>
                  <a:spcPct val="90000"/>
                </a:lnSpc>
                <a:defRPr/>
              </a:pPr>
              <a:endParaRPr lang="en-US" sz="980" kern="0">
                <a:solidFill>
                  <a:prstClr val="white"/>
                </a:solidFill>
                <a:latin typeface="Calibri" panose="020F0502020204030204"/>
                <a:ea typeface="Segoe UI" panose="020B0502040204020203" pitchFamily="34" charset="0"/>
                <a:cs typeface="Segoe UI" panose="020B0502040204020203" pitchFamily="34" charset="0"/>
              </a:endParaRPr>
            </a:p>
          </p:txBody>
        </p:sp>
        <p:sp>
          <p:nvSpPr>
            <p:cNvPr id="34" name="TextBox 33"/>
            <p:cNvSpPr txBox="1"/>
            <p:nvPr/>
          </p:nvSpPr>
          <p:spPr>
            <a:xfrm>
              <a:off x="1509791" y="5922121"/>
              <a:ext cx="673443" cy="138537"/>
            </a:xfrm>
            <a:prstGeom prst="rect">
              <a:avLst/>
            </a:prstGeom>
            <a:noFill/>
          </p:spPr>
          <p:txBody>
            <a:bodyPr wrap="none" lIns="0" tIns="0" rIns="0" bIns="0" rtlCol="0">
              <a:spAutoFit/>
            </a:bodyPr>
            <a:lstStyle/>
            <a:p>
              <a:pPr defTabSz="896238">
                <a:defRPr/>
              </a:pPr>
              <a:r>
                <a:rPr lang="en-US" sz="882" kern="0" dirty="0">
                  <a:solidFill>
                    <a:srgbClr val="44546A"/>
                  </a:solidFill>
                  <a:ea typeface="Segoe UI" panose="020B0502040204020203" pitchFamily="34" charset="0"/>
                  <a:cs typeface="Segoe UI" panose="020B0502040204020203" pitchFamily="34" charset="0"/>
                </a:rPr>
                <a:t>Custom code</a:t>
              </a:r>
            </a:p>
          </p:txBody>
        </p:sp>
        <p:sp>
          <p:nvSpPr>
            <p:cNvPr id="35" name="TextBox 34"/>
            <p:cNvSpPr txBox="1"/>
            <p:nvPr/>
          </p:nvSpPr>
          <p:spPr>
            <a:xfrm>
              <a:off x="1509791" y="6134177"/>
              <a:ext cx="1427058" cy="138537"/>
            </a:xfrm>
            <a:prstGeom prst="rect">
              <a:avLst/>
            </a:prstGeom>
            <a:noFill/>
          </p:spPr>
          <p:txBody>
            <a:bodyPr wrap="none" lIns="0" tIns="0" rIns="0" bIns="0" rtlCol="0">
              <a:spAutoFit/>
            </a:bodyPr>
            <a:lstStyle/>
            <a:p>
              <a:pPr defTabSz="896238">
                <a:defRPr/>
              </a:pPr>
              <a:r>
                <a:rPr lang="en-US" sz="882" kern="0" dirty="0">
                  <a:solidFill>
                    <a:srgbClr val="44546A"/>
                  </a:solidFill>
                  <a:ea typeface="Segoe UI" panose="020B0502040204020203" pitchFamily="34" charset="0"/>
                  <a:cs typeface="Segoe UI" panose="020B0502040204020203" pitchFamily="34" charset="0"/>
                </a:rPr>
                <a:t>Azure IoT open source code</a:t>
              </a:r>
            </a:p>
          </p:txBody>
        </p:sp>
      </p:grpSp>
      <p:sp>
        <p:nvSpPr>
          <p:cNvPr id="36" name="TextBox 35"/>
          <p:cNvSpPr txBox="1"/>
          <p:nvPr/>
        </p:nvSpPr>
        <p:spPr>
          <a:xfrm>
            <a:off x="568047" y="1492882"/>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588"/>
              </a:spcBef>
            </a:pPr>
            <a:r>
              <a:rPr lang="en-US" sz="1175" dirty="0"/>
              <a:t>Device</a:t>
            </a:r>
          </a:p>
        </p:txBody>
      </p:sp>
      <p:sp>
        <p:nvSpPr>
          <p:cNvPr id="37" name="TextBox 36"/>
          <p:cNvSpPr txBox="1"/>
          <p:nvPr/>
        </p:nvSpPr>
        <p:spPr>
          <a:xfrm>
            <a:off x="568047" y="2559854"/>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588"/>
              </a:spcBef>
            </a:pPr>
            <a:r>
              <a:rPr lang="en-US" sz="1175" dirty="0"/>
              <a:t>Device</a:t>
            </a:r>
          </a:p>
          <a:p>
            <a:pPr defTabSz="878639">
              <a:spcBef>
                <a:spcPts val="588"/>
              </a:spcBef>
            </a:pPr>
            <a:endParaRPr lang="en-US" sz="1175" dirty="0"/>
          </a:p>
        </p:txBody>
      </p:sp>
      <p:sp>
        <p:nvSpPr>
          <p:cNvPr id="38" name="Rectangle 37"/>
          <p:cNvSpPr/>
          <p:nvPr/>
        </p:nvSpPr>
        <p:spPr>
          <a:xfrm>
            <a:off x="1113571" y="2791193"/>
            <a:ext cx="644156" cy="202079"/>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IoT Hub device Client SDK</a:t>
            </a:r>
          </a:p>
        </p:txBody>
      </p:sp>
      <p:sp>
        <p:nvSpPr>
          <p:cNvPr id="39" name="TextBox 38"/>
          <p:cNvSpPr txBox="1"/>
          <p:nvPr/>
        </p:nvSpPr>
        <p:spPr>
          <a:xfrm>
            <a:off x="568047" y="3193583"/>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588"/>
              </a:spcBef>
            </a:pPr>
            <a:r>
              <a:rPr lang="en-US" sz="1175" dirty="0"/>
              <a:t>Device</a:t>
            </a:r>
          </a:p>
        </p:txBody>
      </p:sp>
      <p:sp>
        <p:nvSpPr>
          <p:cNvPr id="40" name="Rectangle 39"/>
          <p:cNvSpPr/>
          <p:nvPr/>
        </p:nvSpPr>
        <p:spPr>
          <a:xfrm>
            <a:off x="2638947" y="3982543"/>
            <a:ext cx="666975" cy="17442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IoT Hub device Client SDK</a:t>
            </a:r>
          </a:p>
        </p:txBody>
      </p:sp>
      <p:sp>
        <p:nvSpPr>
          <p:cNvPr id="41" name="TextBox 40"/>
          <p:cNvSpPr txBox="1"/>
          <p:nvPr/>
        </p:nvSpPr>
        <p:spPr>
          <a:xfrm>
            <a:off x="568047" y="3835787"/>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dirty="0">
                <a:latin typeface="Calibri" panose="020F0502020204030204"/>
              </a:rPr>
              <a:t>Device</a:t>
            </a:r>
          </a:p>
        </p:txBody>
      </p:sp>
      <p:sp>
        <p:nvSpPr>
          <p:cNvPr id="42" name="TextBox 41"/>
          <p:cNvSpPr txBox="1"/>
          <p:nvPr/>
        </p:nvSpPr>
        <p:spPr>
          <a:xfrm>
            <a:off x="568047" y="4535161"/>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dirty="0">
                <a:latin typeface="Calibri" panose="020F0502020204030204"/>
              </a:rPr>
              <a:t>Device</a:t>
            </a:r>
          </a:p>
        </p:txBody>
      </p:sp>
      <p:sp>
        <p:nvSpPr>
          <p:cNvPr id="43" name="TextBox 42"/>
          <p:cNvSpPr txBox="1"/>
          <p:nvPr/>
        </p:nvSpPr>
        <p:spPr>
          <a:xfrm>
            <a:off x="568047" y="5166879"/>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dirty="0">
                <a:latin typeface="Calibri" panose="020F0502020204030204"/>
              </a:rPr>
              <a:t>Device</a:t>
            </a:r>
          </a:p>
        </p:txBody>
      </p:sp>
      <p:sp>
        <p:nvSpPr>
          <p:cNvPr id="44" name="TextBox 43"/>
          <p:cNvSpPr txBox="1"/>
          <p:nvPr/>
        </p:nvSpPr>
        <p:spPr>
          <a:xfrm>
            <a:off x="3512722" y="3795815"/>
            <a:ext cx="1329290"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AMQP, MQTT, HTTPS</a:t>
            </a:r>
          </a:p>
        </p:txBody>
      </p:sp>
      <p:sp>
        <p:nvSpPr>
          <p:cNvPr id="45" name="TextBox 44"/>
          <p:cNvSpPr txBox="1"/>
          <p:nvPr/>
        </p:nvSpPr>
        <p:spPr>
          <a:xfrm>
            <a:off x="6748942" y="1195520"/>
            <a:ext cx="2032208" cy="1079355"/>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0"/>
              </a:spcBef>
            </a:pPr>
            <a:r>
              <a:rPr lang="en-US" sz="1029" b="1" dirty="0"/>
              <a:t>Management app</a:t>
            </a:r>
          </a:p>
          <a:p>
            <a:pPr algn="l" defTabSz="878639">
              <a:spcBef>
                <a:spcPts val="0"/>
              </a:spcBef>
            </a:pPr>
            <a:r>
              <a:rPr lang="en-US" sz="1029" dirty="0"/>
              <a:t>Device registry/Management</a:t>
            </a:r>
          </a:p>
          <a:p>
            <a:pPr algn="l" defTabSz="878639">
              <a:spcBef>
                <a:spcPts val="0"/>
              </a:spcBef>
            </a:pPr>
            <a:r>
              <a:rPr lang="en-US" sz="1029" dirty="0"/>
              <a:t>Monitoring</a:t>
            </a:r>
          </a:p>
          <a:p>
            <a:pPr algn="l" defTabSz="878639">
              <a:spcBef>
                <a:spcPts val="0"/>
              </a:spcBef>
            </a:pPr>
            <a:r>
              <a:rPr lang="en-US" sz="1029" dirty="0"/>
              <a:t>Send commands</a:t>
            </a:r>
          </a:p>
          <a:p>
            <a:pPr defTabSz="878639">
              <a:spcBef>
                <a:spcPts val="588"/>
              </a:spcBef>
            </a:pPr>
            <a:endParaRPr lang="en-US" sz="1029" dirty="0"/>
          </a:p>
        </p:txBody>
      </p:sp>
      <p:sp>
        <p:nvSpPr>
          <p:cNvPr id="46" name="Rectangle 45"/>
          <p:cNvSpPr/>
          <p:nvPr/>
        </p:nvSpPr>
        <p:spPr>
          <a:xfrm>
            <a:off x="7164971" y="2032601"/>
            <a:ext cx="1300655" cy="195881"/>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784" kern="0" dirty="0">
                <a:solidFill>
                  <a:srgbClr val="FFFFFF"/>
                </a:solidFill>
                <a:latin typeface="Calibri" panose="020F0502020204030204"/>
                <a:cs typeface="Segoe UI" panose="020B0502040204020203" pitchFamily="34" charset="0"/>
              </a:rPr>
              <a:t>IoT Hub service Client  SDK</a:t>
            </a:r>
          </a:p>
        </p:txBody>
      </p:sp>
      <p:sp>
        <p:nvSpPr>
          <p:cNvPr id="47" name="TextBox 46"/>
          <p:cNvSpPr txBox="1"/>
          <p:nvPr/>
        </p:nvSpPr>
        <p:spPr>
          <a:xfrm>
            <a:off x="7174180" y="4736883"/>
            <a:ext cx="2074237" cy="1015686"/>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b="1" dirty="0">
                <a:latin typeface="Calibri" panose="020F0502020204030204"/>
              </a:rPr>
              <a:t>Management app</a:t>
            </a:r>
          </a:p>
          <a:p>
            <a:pPr algn="l" defTabSz="878581">
              <a:defRPr/>
            </a:pPr>
            <a:r>
              <a:rPr lang="en-US" sz="1175" dirty="0">
                <a:latin typeface="Calibri" panose="020F0502020204030204"/>
              </a:rPr>
              <a:t>Device registry/Management</a:t>
            </a:r>
          </a:p>
          <a:p>
            <a:pPr algn="l" defTabSz="878581">
              <a:defRPr/>
            </a:pPr>
            <a:r>
              <a:rPr lang="en-US" sz="1175" dirty="0">
                <a:latin typeface="Calibri" panose="020F0502020204030204"/>
              </a:rPr>
              <a:t>Monitoring</a:t>
            </a:r>
          </a:p>
          <a:p>
            <a:pPr algn="l" defTabSz="878581">
              <a:defRPr/>
            </a:pPr>
            <a:r>
              <a:rPr lang="en-US" sz="1175" dirty="0">
                <a:latin typeface="Calibri" panose="020F0502020204030204"/>
              </a:rPr>
              <a:t>Send commands</a:t>
            </a:r>
          </a:p>
          <a:p>
            <a:pPr defTabSz="878581">
              <a:spcBef>
                <a:spcPts val="588"/>
              </a:spcBef>
              <a:defRPr/>
            </a:pPr>
            <a:endParaRPr lang="en-US" sz="1077" dirty="0">
              <a:latin typeface="Calibri" panose="020F0502020204030204"/>
            </a:endParaRPr>
          </a:p>
        </p:txBody>
      </p:sp>
      <p:sp>
        <p:nvSpPr>
          <p:cNvPr id="48" name="Rectangle 47"/>
          <p:cNvSpPr/>
          <p:nvPr/>
        </p:nvSpPr>
        <p:spPr>
          <a:xfrm>
            <a:off x="7511371" y="5498889"/>
            <a:ext cx="1300655" cy="17740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784" kern="0" dirty="0">
                <a:solidFill>
                  <a:srgbClr val="FFFFFF"/>
                </a:solidFill>
                <a:latin typeface="Calibri" panose="020F0502020204030204"/>
                <a:cs typeface="Segoe UI" panose="020B0502040204020203" pitchFamily="34" charset="0"/>
              </a:rPr>
              <a:t>IoT Hub service Client  SDK</a:t>
            </a:r>
          </a:p>
        </p:txBody>
      </p:sp>
      <p:sp>
        <p:nvSpPr>
          <p:cNvPr id="49" name="Rectangle 48"/>
          <p:cNvSpPr/>
          <p:nvPr/>
        </p:nvSpPr>
        <p:spPr>
          <a:xfrm>
            <a:off x="5032536" y="1952663"/>
            <a:ext cx="830071" cy="24037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Cloud protocol  gateway sample</a:t>
            </a:r>
          </a:p>
        </p:txBody>
      </p:sp>
      <p:sp>
        <p:nvSpPr>
          <p:cNvPr id="50" name="Rectangle 49"/>
          <p:cNvSpPr/>
          <p:nvPr/>
        </p:nvSpPr>
        <p:spPr>
          <a:xfrm>
            <a:off x="5034640" y="4663935"/>
            <a:ext cx="830071" cy="24037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Cloud protocol  gateway sample</a:t>
            </a:r>
          </a:p>
        </p:txBody>
      </p:sp>
      <p:cxnSp>
        <p:nvCxnSpPr>
          <p:cNvPr id="51" name="Elbow Connector 50"/>
          <p:cNvCxnSpPr>
            <a:endCxn id="46" idx="2"/>
          </p:cNvCxnSpPr>
          <p:nvPr/>
        </p:nvCxnSpPr>
        <p:spPr>
          <a:xfrm flipV="1">
            <a:off x="5880847" y="2228484"/>
            <a:ext cx="1934453" cy="524609"/>
          </a:xfrm>
          <a:prstGeom prst="bentConnector2">
            <a:avLst/>
          </a:prstGeom>
          <a:noFill/>
          <a:ln w="76200" cap="flat" cmpd="sng" algn="ctr">
            <a:solidFill>
              <a:srgbClr val="E7E6E6">
                <a:lumMod val="50000"/>
              </a:srgbClr>
            </a:solidFill>
            <a:prstDash val="solid"/>
            <a:miter lim="800000"/>
            <a:headEnd type="triangle" w="med" len="med"/>
            <a:tailEnd type="triangle" w="med" len="med"/>
          </a:ln>
          <a:effectLst/>
        </p:spPr>
      </p:cxnSp>
      <p:cxnSp>
        <p:nvCxnSpPr>
          <p:cNvPr id="52" name="Straight Arrow Connector 51"/>
          <p:cNvCxnSpPr>
            <a:stCxn id="38" idx="3"/>
          </p:cNvCxnSpPr>
          <p:nvPr/>
        </p:nvCxnSpPr>
        <p:spPr>
          <a:xfrm>
            <a:off x="1757726" y="2892230"/>
            <a:ext cx="3247556" cy="13876"/>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cxnSp>
        <p:nvCxnSpPr>
          <p:cNvPr id="53" name="Straight Arrow Connector 52"/>
          <p:cNvCxnSpPr>
            <a:stCxn id="49" idx="2"/>
            <a:endCxn id="26" idx="0"/>
          </p:cNvCxnSpPr>
          <p:nvPr/>
        </p:nvCxnSpPr>
        <p:spPr>
          <a:xfrm flipH="1">
            <a:off x="5442604" y="2193034"/>
            <a:ext cx="4968" cy="319865"/>
          </a:xfrm>
          <a:prstGeom prst="straightConnector1">
            <a:avLst/>
          </a:prstGeom>
          <a:noFill/>
          <a:ln w="76200" cap="flat" cmpd="sng" algn="ctr">
            <a:solidFill>
              <a:srgbClr val="E7E6E6">
                <a:lumMod val="50000"/>
              </a:srgbClr>
            </a:solidFill>
            <a:prstDash val="solid"/>
            <a:miter lim="800000"/>
            <a:headEnd type="triangle" w="sm" len="sm"/>
            <a:tailEnd type="triangle" w="sm" len="sm"/>
          </a:ln>
          <a:effectLst/>
        </p:spPr>
      </p:cxnSp>
      <p:cxnSp>
        <p:nvCxnSpPr>
          <p:cNvPr id="54" name="Straight Arrow Connector 53"/>
          <p:cNvCxnSpPr/>
          <p:nvPr/>
        </p:nvCxnSpPr>
        <p:spPr>
          <a:xfrm flipH="1">
            <a:off x="5474319" y="4326162"/>
            <a:ext cx="4968" cy="319865"/>
          </a:xfrm>
          <a:prstGeom prst="straightConnector1">
            <a:avLst/>
          </a:prstGeom>
          <a:noFill/>
          <a:ln w="76200" cap="flat" cmpd="sng" algn="ctr">
            <a:solidFill>
              <a:srgbClr val="E7E6E6">
                <a:lumMod val="50000"/>
              </a:srgbClr>
            </a:solidFill>
            <a:prstDash val="solid"/>
            <a:miter lim="800000"/>
            <a:headEnd type="triangle" w="sm" len="sm"/>
            <a:tailEnd type="triangle" w="sm" len="sm"/>
          </a:ln>
          <a:effectLst/>
        </p:spPr>
      </p:cxnSp>
      <p:cxnSp>
        <p:nvCxnSpPr>
          <p:cNvPr id="55" name="Elbow Connector 54"/>
          <p:cNvCxnSpPr>
            <a:endCxn id="48" idx="1"/>
          </p:cNvCxnSpPr>
          <p:nvPr/>
        </p:nvCxnSpPr>
        <p:spPr>
          <a:xfrm>
            <a:off x="5890694" y="4096883"/>
            <a:ext cx="1620677" cy="1490708"/>
          </a:xfrm>
          <a:prstGeom prst="bentConnector3">
            <a:avLst>
              <a:gd name="adj1" fmla="val 50000"/>
            </a:avLst>
          </a:prstGeom>
          <a:noFill/>
          <a:ln w="76200" cap="flat" cmpd="sng" algn="ctr">
            <a:solidFill>
              <a:srgbClr val="E7E6E6">
                <a:lumMod val="50000"/>
              </a:srgbClr>
            </a:solidFill>
            <a:prstDash val="solid"/>
            <a:miter lim="800000"/>
            <a:headEnd type="triangle" w="med" len="med"/>
            <a:tailEnd type="triangle" w="med" len="med"/>
          </a:ln>
          <a:effectLst/>
        </p:spPr>
      </p:cxnSp>
      <p:grpSp>
        <p:nvGrpSpPr>
          <p:cNvPr id="57" name="Group 56"/>
          <p:cNvGrpSpPr/>
          <p:nvPr/>
        </p:nvGrpSpPr>
        <p:grpSpPr>
          <a:xfrm>
            <a:off x="7060216" y="3626180"/>
            <a:ext cx="564391" cy="388601"/>
            <a:chOff x="1107857" y="-3310276"/>
            <a:chExt cx="641349" cy="498475"/>
          </a:xfrm>
          <a:solidFill>
            <a:schemeClr val="bg2">
              <a:lumMod val="50000"/>
            </a:schemeClr>
          </a:solidFill>
        </p:grpSpPr>
        <p:sp>
          <p:nvSpPr>
            <p:cNvPr id="58"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sp>
          <p:nvSpPr>
            <p:cNvPr id="59"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sp>
          <p:nvSpPr>
            <p:cNvPr id="60"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sp>
          <p:nvSpPr>
            <p:cNvPr id="61"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grpSp>
      <p:sp>
        <p:nvSpPr>
          <p:cNvPr id="62" name="Freeform 61"/>
          <p:cNvSpPr/>
          <p:nvPr/>
        </p:nvSpPr>
        <p:spPr>
          <a:xfrm>
            <a:off x="8134083" y="2782979"/>
            <a:ext cx="411875" cy="330197"/>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6" kern="0">
              <a:solidFill>
                <a:sysClr val="windowText" lastClr="000000"/>
              </a:solidFill>
            </a:endParaRPr>
          </a:p>
        </p:txBody>
      </p:sp>
      <p:grpSp>
        <p:nvGrpSpPr>
          <p:cNvPr id="63" name="Group 62"/>
          <p:cNvGrpSpPr/>
          <p:nvPr/>
        </p:nvGrpSpPr>
        <p:grpSpPr>
          <a:xfrm>
            <a:off x="7768578" y="3760978"/>
            <a:ext cx="394413" cy="406052"/>
            <a:chOff x="2296894" y="-3310276"/>
            <a:chExt cx="484187" cy="498475"/>
          </a:xfrm>
          <a:solidFill>
            <a:schemeClr val="bg2">
              <a:lumMod val="50000"/>
            </a:schemeClr>
          </a:solidFill>
        </p:grpSpPr>
        <p:sp>
          <p:nvSpPr>
            <p:cNvPr id="64" name="Freeform 63"/>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5" name="Freeform 64"/>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6" name="Freeform 65"/>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7" name="Freeform 66"/>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8" name="Freeform 67"/>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9" name="Freeform 68"/>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0" name="Freeform 69"/>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1" name="Freeform 70"/>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grpSp>
      <p:grpSp>
        <p:nvGrpSpPr>
          <p:cNvPr id="72" name="Group 71"/>
          <p:cNvGrpSpPr/>
          <p:nvPr/>
        </p:nvGrpSpPr>
        <p:grpSpPr>
          <a:xfrm>
            <a:off x="7477340" y="3025171"/>
            <a:ext cx="444582" cy="394567"/>
            <a:chOff x="3314482" y="-4918414"/>
            <a:chExt cx="508000" cy="450850"/>
          </a:xfrm>
          <a:solidFill>
            <a:schemeClr val="bg2">
              <a:lumMod val="50000"/>
            </a:schemeClr>
          </a:solidFill>
        </p:grpSpPr>
        <p:sp>
          <p:nvSpPr>
            <p:cNvPr id="73" name="Freeform 72"/>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grpSp>
          <p:nvGrpSpPr>
            <p:cNvPr id="74" name="Group 73"/>
            <p:cNvGrpSpPr/>
            <p:nvPr/>
          </p:nvGrpSpPr>
          <p:grpSpPr>
            <a:xfrm>
              <a:off x="3395444" y="-4880314"/>
              <a:ext cx="363537" cy="342900"/>
              <a:chOff x="3395444" y="-4880314"/>
              <a:chExt cx="363537" cy="342900"/>
            </a:xfrm>
            <a:grpFill/>
          </p:grpSpPr>
          <p:sp>
            <p:nvSpPr>
              <p:cNvPr id="75" name="Freeform 74"/>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6" name="Freeform 75"/>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7" name="Freeform 76"/>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8" name="Freeform 77"/>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9" name="Freeform 78"/>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0" name="Freeform 79"/>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1" name="Freeform 80"/>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2" name="Freeform 81"/>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3" name="Freeform 82"/>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4" name="Freeform 83"/>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5" name="Freeform 84"/>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6" name="Freeform 85"/>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7" name="Freeform 86"/>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grpSp>
      </p:grpSp>
      <p:cxnSp>
        <p:nvCxnSpPr>
          <p:cNvPr id="88" name="Straight Arrow Connector 87"/>
          <p:cNvCxnSpPr>
            <a:stCxn id="26" idx="3"/>
          </p:cNvCxnSpPr>
          <p:nvPr/>
        </p:nvCxnSpPr>
        <p:spPr>
          <a:xfrm>
            <a:off x="5890695" y="3417396"/>
            <a:ext cx="1274276" cy="7534"/>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cxnSp>
        <p:nvCxnSpPr>
          <p:cNvPr id="91" name="Straight Arrow Connector 90"/>
          <p:cNvCxnSpPr/>
          <p:nvPr/>
        </p:nvCxnSpPr>
        <p:spPr>
          <a:xfrm>
            <a:off x="8735985" y="3434191"/>
            <a:ext cx="1109889" cy="0"/>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93" name="TextBox 92"/>
          <p:cNvSpPr txBox="1"/>
          <p:nvPr/>
        </p:nvSpPr>
        <p:spPr>
          <a:xfrm>
            <a:off x="9993404" y="1707579"/>
            <a:ext cx="1506165" cy="2457057"/>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t"/>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878581">
              <a:spcBef>
                <a:spcPts val="588"/>
              </a:spcBef>
              <a:defRPr/>
            </a:pPr>
            <a:r>
              <a:rPr lang="en-US" sz="1077" b="1" dirty="0">
                <a:latin typeface="Calibri" panose="020F0502020204030204"/>
              </a:rPr>
              <a:t>Applications</a:t>
            </a:r>
            <a:endParaRPr lang="en-US" sz="1077" dirty="0">
              <a:latin typeface="Calibri" panose="020F0502020204030204"/>
            </a:endParaRPr>
          </a:p>
          <a:p>
            <a:pPr marL="168062" indent="-168062" algn="l" defTabSz="878581">
              <a:buFontTx/>
              <a:buChar char="-"/>
              <a:defRPr/>
            </a:pPr>
            <a:r>
              <a:rPr lang="en-US" sz="1077" dirty="0">
                <a:latin typeface="Calibri" panose="020F0502020204030204"/>
              </a:rPr>
              <a:t>Companion apps</a:t>
            </a:r>
          </a:p>
          <a:p>
            <a:pPr marL="168062" indent="-168062" algn="l" defTabSz="878581">
              <a:buFontTx/>
              <a:buChar char="-"/>
              <a:defRPr/>
            </a:pPr>
            <a:r>
              <a:rPr lang="en-US" sz="1077" dirty="0">
                <a:latin typeface="Calibri" panose="020F0502020204030204"/>
              </a:rPr>
              <a:t>Dashboards</a:t>
            </a:r>
          </a:p>
          <a:p>
            <a:pPr marL="168062" indent="-168062" algn="l" defTabSz="878581">
              <a:buFontTx/>
              <a:buChar char="-"/>
              <a:defRPr/>
            </a:pPr>
            <a:r>
              <a:rPr lang="en-US" sz="1077" dirty="0">
                <a:latin typeface="Calibri" panose="020F0502020204030204"/>
              </a:rPr>
              <a:t>Controllers</a:t>
            </a:r>
          </a:p>
          <a:p>
            <a:pPr marL="168062" indent="-168062" algn="l" defTabSz="878581">
              <a:buFontTx/>
              <a:buChar char="-"/>
              <a:defRPr/>
            </a:pPr>
            <a:r>
              <a:rPr lang="en-US" sz="1077" dirty="0">
                <a:latin typeface="Calibri" panose="020F0502020204030204"/>
              </a:rPr>
              <a:t>…</a:t>
            </a:r>
          </a:p>
          <a:p>
            <a:pPr marL="168062" indent="-168062" algn="l" defTabSz="878581">
              <a:buFontTx/>
              <a:buChar char="-"/>
              <a:defRPr/>
            </a:pPr>
            <a:endParaRPr lang="en-US" sz="1077" dirty="0">
              <a:latin typeface="Calibri" panose="020F0502020204030204"/>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79044" y="440917"/>
            <a:ext cx="1801802" cy="650298"/>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1593" y="3169435"/>
            <a:ext cx="729558" cy="731130"/>
          </a:xfrm>
          <a:prstGeom prst="rect">
            <a:avLst/>
          </a:prstGeom>
        </p:spPr>
      </p:pic>
      <p:sp>
        <p:nvSpPr>
          <p:cNvPr id="96" name="Freeform 114"/>
          <p:cNvSpPr>
            <a:spLocks noChangeAspect="1" noEditPoints="1"/>
          </p:cNvSpPr>
          <p:nvPr/>
        </p:nvSpPr>
        <p:spPr bwMode="black">
          <a:xfrm>
            <a:off x="642393" y="1563328"/>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97" name="Freeform 114"/>
          <p:cNvSpPr>
            <a:spLocks noChangeAspect="1" noEditPoints="1"/>
          </p:cNvSpPr>
          <p:nvPr/>
        </p:nvSpPr>
        <p:spPr bwMode="black">
          <a:xfrm>
            <a:off x="650098" y="2627395"/>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98" name="Freeform 114"/>
          <p:cNvSpPr>
            <a:spLocks noChangeAspect="1" noEditPoints="1"/>
          </p:cNvSpPr>
          <p:nvPr/>
        </p:nvSpPr>
        <p:spPr bwMode="black">
          <a:xfrm>
            <a:off x="639756" y="3246702"/>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100" name="Freeform 114"/>
          <p:cNvSpPr>
            <a:spLocks noChangeAspect="1" noEditPoints="1"/>
          </p:cNvSpPr>
          <p:nvPr/>
        </p:nvSpPr>
        <p:spPr bwMode="black">
          <a:xfrm>
            <a:off x="629290" y="3889199"/>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101" name="Freeform 114"/>
          <p:cNvSpPr>
            <a:spLocks noChangeAspect="1" noEditPoints="1"/>
          </p:cNvSpPr>
          <p:nvPr/>
        </p:nvSpPr>
        <p:spPr bwMode="black">
          <a:xfrm>
            <a:off x="623714" y="4582061"/>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102" name="Freeform 114"/>
          <p:cNvSpPr>
            <a:spLocks noChangeAspect="1" noEditPoints="1"/>
          </p:cNvSpPr>
          <p:nvPr/>
        </p:nvSpPr>
        <p:spPr bwMode="black">
          <a:xfrm>
            <a:off x="639626" y="5225389"/>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52691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childTnLst>
                                </p:cTn>
                              </p:par>
                              <p:par>
                                <p:cTn id="95" presetID="10" presetClass="entr" presetSubtype="0" fill="hold" nodeType="with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par>
                                <p:cTn id="98" presetID="10" presetClass="entr" presetSubtype="0" fill="hold"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500"/>
                                        <p:tgtEl>
                                          <p:spTgt spid="1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fade">
                                      <p:cBhvr>
                                        <p:cTn id="106" dur="500"/>
                                        <p:tgtEl>
                                          <p:spTgt spid="1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fade">
                                      <p:cBhvr>
                                        <p:cTn id="109" dur="500"/>
                                        <p:tgtEl>
                                          <p:spTgt spid="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par>
                                <p:cTn id="113" presetID="10" presetClass="entr" presetSubtype="0" fill="hold" nodeType="with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fade">
                                      <p:cBhvr>
                                        <p:cTn id="115" dur="500"/>
                                        <p:tgtEl>
                                          <p:spTgt spid="1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fade">
                                      <p:cBhvr>
                                        <p:cTn id="118" dur="500"/>
                                        <p:tgtEl>
                                          <p:spTgt spid="1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fade">
                                      <p:cBhvr>
                                        <p:cTn id="121" dur="500"/>
                                        <p:tgtEl>
                                          <p:spTgt spid="1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7"/>
                                        </p:tgtEl>
                                        <p:attrNameLst>
                                          <p:attrName>style.visibility</p:attrName>
                                        </p:attrNameLst>
                                      </p:cBhvr>
                                      <p:to>
                                        <p:strVal val="visible"/>
                                      </p:to>
                                    </p:set>
                                    <p:animEffect transition="in" filter="fade">
                                      <p:cBhvr>
                                        <p:cTn id="124" dur="500"/>
                                        <p:tgtEl>
                                          <p:spTgt spid="1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fade">
                                      <p:cBhvr>
                                        <p:cTn id="127" dur="500"/>
                                        <p:tgtEl>
                                          <p:spTgt spid="4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fade">
                                      <p:cBhvr>
                                        <p:cTn id="130" dur="500"/>
                                        <p:tgtEl>
                                          <p:spTgt spid="4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fade">
                                      <p:cBhvr>
                                        <p:cTn id="133" dur="500"/>
                                        <p:tgtEl>
                                          <p:spTgt spid="50"/>
                                        </p:tgtEl>
                                      </p:cBhvr>
                                    </p:animEffect>
                                  </p:childTnLst>
                                </p:cTn>
                              </p:par>
                              <p:par>
                                <p:cTn id="134" presetID="10" presetClass="entr" presetSubtype="0" fill="hold" nodeType="withEffect">
                                  <p:stCondLst>
                                    <p:cond delay="0"/>
                                  </p:stCondLst>
                                  <p:childTnLst>
                                    <p:set>
                                      <p:cBhvr>
                                        <p:cTn id="135" dur="1" fill="hold">
                                          <p:stCondLst>
                                            <p:cond delay="0"/>
                                          </p:stCondLst>
                                        </p:cTn>
                                        <p:tgtEl>
                                          <p:spTgt spid="54"/>
                                        </p:tgtEl>
                                        <p:attrNameLst>
                                          <p:attrName>style.visibility</p:attrName>
                                        </p:attrNameLst>
                                      </p:cBhvr>
                                      <p:to>
                                        <p:strVal val="visible"/>
                                      </p:to>
                                    </p:set>
                                    <p:animEffect transition="in" filter="fade">
                                      <p:cBhvr>
                                        <p:cTn id="136" dur="500"/>
                                        <p:tgtEl>
                                          <p:spTgt spid="5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1"/>
                                        </p:tgtEl>
                                        <p:attrNameLst>
                                          <p:attrName>style.visibility</p:attrName>
                                        </p:attrNameLst>
                                      </p:cBhvr>
                                      <p:to>
                                        <p:strVal val="visible"/>
                                      </p:to>
                                    </p:set>
                                    <p:animEffect transition="in" filter="fade">
                                      <p:cBhvr>
                                        <p:cTn id="139" dur="500"/>
                                        <p:tgtEl>
                                          <p:spTgt spid="10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02"/>
                                        </p:tgtEl>
                                        <p:attrNameLst>
                                          <p:attrName>style.visibility</p:attrName>
                                        </p:attrNameLst>
                                      </p:cBhvr>
                                      <p:to>
                                        <p:strVal val="visible"/>
                                      </p:to>
                                    </p:set>
                                    <p:animEffect transition="in" filter="fade">
                                      <p:cBhvr>
                                        <p:cTn id="142" dur="500"/>
                                        <p:tgtEl>
                                          <p:spTgt spid="10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500"/>
                                        <p:tgtEl>
                                          <p:spTgt spid="45"/>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46"/>
                                        </p:tgtEl>
                                        <p:attrNameLst>
                                          <p:attrName>style.visibility</p:attrName>
                                        </p:attrNameLst>
                                      </p:cBhvr>
                                      <p:to>
                                        <p:strVal val="visible"/>
                                      </p:to>
                                    </p:set>
                                    <p:animEffect transition="in" filter="fade">
                                      <p:cBhvr>
                                        <p:cTn id="150" dur="500"/>
                                        <p:tgtEl>
                                          <p:spTgt spid="46"/>
                                        </p:tgtEl>
                                      </p:cBhvr>
                                    </p:animEffect>
                                  </p:childTnLst>
                                </p:cTn>
                              </p:par>
                              <p:par>
                                <p:cTn id="151" presetID="10" presetClass="entr" presetSubtype="0" fill="hold" nodeType="withEffect">
                                  <p:stCondLst>
                                    <p:cond delay="0"/>
                                  </p:stCondLst>
                                  <p:childTnLst>
                                    <p:set>
                                      <p:cBhvr>
                                        <p:cTn id="152" dur="1" fill="hold">
                                          <p:stCondLst>
                                            <p:cond delay="0"/>
                                          </p:stCondLst>
                                        </p:cTn>
                                        <p:tgtEl>
                                          <p:spTgt spid="51"/>
                                        </p:tgtEl>
                                        <p:attrNameLst>
                                          <p:attrName>style.visibility</p:attrName>
                                        </p:attrNameLst>
                                      </p:cBhvr>
                                      <p:to>
                                        <p:strVal val="visible"/>
                                      </p:to>
                                    </p:set>
                                    <p:animEffect transition="in" filter="fade">
                                      <p:cBhvr>
                                        <p:cTn id="153" dur="500"/>
                                        <p:tgtEl>
                                          <p:spTgt spid="51"/>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47"/>
                                        </p:tgtEl>
                                        <p:attrNameLst>
                                          <p:attrName>style.visibility</p:attrName>
                                        </p:attrNameLst>
                                      </p:cBhvr>
                                      <p:to>
                                        <p:strVal val="visible"/>
                                      </p:to>
                                    </p:set>
                                    <p:animEffect transition="in" filter="fade">
                                      <p:cBhvr>
                                        <p:cTn id="156" dur="500"/>
                                        <p:tgtEl>
                                          <p:spTgt spid="47"/>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48"/>
                                        </p:tgtEl>
                                        <p:attrNameLst>
                                          <p:attrName>style.visibility</p:attrName>
                                        </p:attrNameLst>
                                      </p:cBhvr>
                                      <p:to>
                                        <p:strVal val="visible"/>
                                      </p:to>
                                    </p:set>
                                    <p:animEffect transition="in" filter="fade">
                                      <p:cBhvr>
                                        <p:cTn id="159" dur="500"/>
                                        <p:tgtEl>
                                          <p:spTgt spid="48"/>
                                        </p:tgtEl>
                                      </p:cBhvr>
                                    </p:animEffect>
                                  </p:childTnLst>
                                </p:cTn>
                              </p:par>
                              <p:par>
                                <p:cTn id="160" presetID="10" presetClass="entr" presetSubtype="0" fill="hold" nodeType="with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fade">
                                      <p:cBhvr>
                                        <p:cTn id="16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p:bldP spid="15" grpId="0" animBg="1"/>
      <p:bldP spid="16" grpId="0"/>
      <p:bldP spid="17" grpId="0"/>
      <p:bldP spid="18" grpId="0" animBg="1"/>
      <p:bldP spid="21" grpId="0" animBg="1"/>
      <p:bldP spid="22" grpId="0" animBg="1"/>
      <p:bldP spid="23" grpId="0" animBg="1"/>
      <p:bldP spid="24" grpId="0"/>
      <p:bldP spid="27" grpId="0" animBg="1"/>
      <p:bldP spid="28" grpId="0"/>
      <p:bldP spid="30" grpId="0"/>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animBg="1"/>
      <p:bldP spid="48" grpId="0" animBg="1"/>
      <p:bldP spid="49" grpId="0" animBg="1"/>
      <p:bldP spid="50" grpId="0" animBg="1"/>
      <p:bldP spid="96" grpId="0" animBg="1"/>
      <p:bldP spid="97" grpId="0" animBg="1"/>
      <p:bldP spid="98" grpId="0" animBg="1"/>
      <p:bldP spid="100" grpId="0" animBg="1"/>
      <p:bldP spid="101"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a:solidFill>
                  <a:schemeClr val="tx1"/>
                </a:solidFill>
              </a:rPr>
              <a:t>IoT SDKs</a:t>
            </a:r>
            <a:endParaRPr lang="en-US" dirty="0">
              <a:solidFill>
                <a:schemeClr val="tx1"/>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51926" y="985835"/>
            <a:ext cx="3861866" cy="5330179"/>
          </a:xfrm>
          <a:prstGeom prst="rect">
            <a:avLst/>
          </a:prstGeom>
        </p:spPr>
      </p:pic>
      <p:sp>
        <p:nvSpPr>
          <p:cNvPr id="9" name="Content Placeholder 2"/>
          <p:cNvSpPr txBox="1">
            <a:spLocks/>
          </p:cNvSpPr>
          <p:nvPr/>
        </p:nvSpPr>
        <p:spPr>
          <a:xfrm>
            <a:off x="269241" y="1113236"/>
            <a:ext cx="8067824" cy="547331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745" dirty="0">
                <a:solidFill>
                  <a:schemeClr val="tx2"/>
                </a:solidFill>
              </a:rPr>
              <a:t>Open Source</a:t>
            </a:r>
          </a:p>
          <a:p>
            <a:pPr lvl="1" defTabSz="914367"/>
            <a:r>
              <a:rPr lang="en-US" sz="1372" dirty="0">
                <a:solidFill>
                  <a:schemeClr val="tx1"/>
                </a:solidFill>
              </a:rPr>
              <a:t>Everything is on GitHub, open source under MIT license</a:t>
            </a:r>
          </a:p>
          <a:p>
            <a:pPr defTabSz="914367"/>
            <a:r>
              <a:rPr lang="en-US" sz="2745" dirty="0">
                <a:solidFill>
                  <a:schemeClr val="tx2"/>
                </a:solidFill>
              </a:rPr>
              <a:t>Cross-Platform Support</a:t>
            </a:r>
          </a:p>
          <a:p>
            <a:pPr lvl="1" defTabSz="914367"/>
            <a:r>
              <a:rPr lang="en-US" sz="1372" dirty="0">
                <a:solidFill>
                  <a:schemeClr val="tx1"/>
                </a:solidFill>
              </a:rPr>
              <a:t>Microcontrollers (ARM </a:t>
            </a:r>
            <a:r>
              <a:rPr lang="en-US" sz="1372" dirty="0" err="1">
                <a:solidFill>
                  <a:schemeClr val="tx1"/>
                </a:solidFill>
              </a:rPr>
              <a:t>Mbed</a:t>
            </a:r>
            <a:r>
              <a:rPr lang="en-US" sz="1372" dirty="0">
                <a:solidFill>
                  <a:schemeClr val="tx1"/>
                </a:solidFill>
              </a:rPr>
              <a:t>, Arduino, ESP8622, TI CC3200,…)</a:t>
            </a:r>
          </a:p>
          <a:p>
            <a:pPr lvl="1" defTabSz="914367"/>
            <a:r>
              <a:rPr lang="en-US" sz="1372" dirty="0">
                <a:solidFill>
                  <a:schemeClr val="tx1"/>
                </a:solidFill>
              </a:rPr>
              <a:t>RTOS, Linux (Ubuntu, </a:t>
            </a:r>
            <a:r>
              <a:rPr lang="en-US" sz="1372" dirty="0" err="1">
                <a:solidFill>
                  <a:schemeClr val="tx1"/>
                </a:solidFill>
              </a:rPr>
              <a:t>Debian</a:t>
            </a:r>
            <a:r>
              <a:rPr lang="en-US" sz="1372" dirty="0">
                <a:solidFill>
                  <a:schemeClr val="tx1"/>
                </a:solidFill>
              </a:rPr>
              <a:t>, Fedora, </a:t>
            </a:r>
            <a:r>
              <a:rPr lang="en-US" sz="1372" dirty="0" err="1">
                <a:solidFill>
                  <a:schemeClr val="tx1"/>
                </a:solidFill>
              </a:rPr>
              <a:t>Raspbian</a:t>
            </a:r>
            <a:r>
              <a:rPr lang="en-US" sz="1372" dirty="0">
                <a:solidFill>
                  <a:schemeClr val="tx1"/>
                </a:solidFill>
              </a:rPr>
              <a:t>), Windows 7/8/10, Android, iOS (with </a:t>
            </a:r>
            <a:r>
              <a:rPr lang="en-US" sz="1372" dirty="0" err="1">
                <a:solidFill>
                  <a:schemeClr val="tx1"/>
                </a:solidFill>
              </a:rPr>
              <a:t>Xamarin</a:t>
            </a:r>
            <a:r>
              <a:rPr lang="en-US" sz="1372" dirty="0">
                <a:solidFill>
                  <a:schemeClr val="tx1"/>
                </a:solidFill>
              </a:rPr>
              <a:t>)</a:t>
            </a:r>
          </a:p>
          <a:p>
            <a:pPr defTabSz="914367"/>
            <a:r>
              <a:rPr lang="en-US" sz="2745" dirty="0">
                <a:solidFill>
                  <a:schemeClr val="tx2"/>
                </a:solidFill>
              </a:rPr>
              <a:t>Multi-Language Support</a:t>
            </a:r>
          </a:p>
          <a:p>
            <a:pPr lvl="1" defTabSz="914367"/>
            <a:r>
              <a:rPr lang="en-US" sz="1372" dirty="0">
                <a:solidFill>
                  <a:schemeClr val="tx1"/>
                </a:solidFill>
              </a:rPr>
              <a:t>Service Client SDK – C#, Java, JavaScript, Python (on its way)</a:t>
            </a:r>
          </a:p>
          <a:p>
            <a:pPr lvl="1" defTabSz="914367"/>
            <a:r>
              <a:rPr lang="en-US" sz="1372" dirty="0">
                <a:solidFill>
                  <a:schemeClr val="tx1"/>
                </a:solidFill>
              </a:rPr>
              <a:t>Device Client SDK – C, JavaScript, Java, C# (including PCL), Python</a:t>
            </a:r>
          </a:p>
          <a:p>
            <a:pPr defTabSz="914367"/>
            <a:r>
              <a:rPr lang="en-US" sz="2745" dirty="0" err="1">
                <a:solidFill>
                  <a:schemeClr val="tx2"/>
                </a:solidFill>
              </a:rPr>
              <a:t>Xamarin</a:t>
            </a:r>
            <a:r>
              <a:rPr lang="en-US" sz="2745" dirty="0">
                <a:solidFill>
                  <a:schemeClr val="tx2"/>
                </a:solidFill>
              </a:rPr>
              <a:t> Compatible</a:t>
            </a:r>
          </a:p>
          <a:p>
            <a:pPr lvl="1" defTabSz="914367"/>
            <a:r>
              <a:rPr lang="en-US" sz="1372" dirty="0">
                <a:solidFill>
                  <a:schemeClr val="tx1"/>
                </a:solidFill>
              </a:rPr>
              <a:t>Includes </a:t>
            </a:r>
            <a:r>
              <a:rPr lang="en-US" sz="1372" dirty="0" err="1">
                <a:solidFill>
                  <a:schemeClr val="tx1"/>
                </a:solidFill>
              </a:rPr>
              <a:t>Xamarin</a:t>
            </a:r>
            <a:r>
              <a:rPr lang="en-US" sz="1372" dirty="0">
                <a:solidFill>
                  <a:schemeClr val="tx1"/>
                </a:solidFill>
              </a:rPr>
              <a:t> compatible libraries</a:t>
            </a:r>
          </a:p>
          <a:p>
            <a:pPr defTabSz="914367"/>
            <a:r>
              <a:rPr lang="en-US" sz="2745" dirty="0">
                <a:solidFill>
                  <a:schemeClr val="tx2"/>
                </a:solidFill>
              </a:rPr>
              <a:t>Packages</a:t>
            </a:r>
          </a:p>
          <a:p>
            <a:pPr lvl="1" defTabSz="914367"/>
            <a:r>
              <a:rPr lang="en-US" sz="1372" dirty="0" err="1">
                <a:solidFill>
                  <a:schemeClr val="tx1"/>
                </a:solidFill>
              </a:rPr>
              <a:t>NuGet</a:t>
            </a:r>
            <a:r>
              <a:rPr lang="en-US" sz="1372" dirty="0">
                <a:solidFill>
                  <a:schemeClr val="tx1"/>
                </a:solidFill>
              </a:rPr>
              <a:t>, </a:t>
            </a:r>
            <a:r>
              <a:rPr lang="en-US" sz="1372" dirty="0" err="1">
                <a:solidFill>
                  <a:schemeClr val="tx1"/>
                </a:solidFill>
              </a:rPr>
              <a:t>npm</a:t>
            </a:r>
            <a:r>
              <a:rPr lang="en-US" sz="1372" dirty="0">
                <a:solidFill>
                  <a:schemeClr val="tx1"/>
                </a:solidFill>
              </a:rPr>
              <a:t>, maven, apt-get</a:t>
            </a:r>
          </a:p>
          <a:p>
            <a:pPr defTabSz="914367"/>
            <a:r>
              <a:rPr lang="en-US" sz="2745" dirty="0">
                <a:solidFill>
                  <a:schemeClr val="tx2"/>
                </a:solidFill>
              </a:rPr>
              <a:t>Tools</a:t>
            </a:r>
          </a:p>
          <a:p>
            <a:pPr lvl="1" defTabSz="914367"/>
            <a:r>
              <a:rPr lang="en-US" sz="1372" dirty="0">
                <a:solidFill>
                  <a:schemeClr val="tx1"/>
                </a:solidFill>
              </a:rPr>
              <a:t>X-plat CLI (</a:t>
            </a:r>
            <a:r>
              <a:rPr lang="en-US" sz="1372" dirty="0" err="1">
                <a:solidFill>
                  <a:schemeClr val="tx1"/>
                </a:solidFill>
              </a:rPr>
              <a:t>iothub</a:t>
            </a:r>
            <a:r>
              <a:rPr lang="en-US" sz="1372" dirty="0">
                <a:solidFill>
                  <a:schemeClr val="tx1"/>
                </a:solidFill>
              </a:rPr>
              <a:t>-explorer) and for Windows (Device-Explorer)</a:t>
            </a:r>
          </a:p>
          <a:p>
            <a:pPr defTabSz="914367"/>
            <a:r>
              <a:rPr lang="en-US" sz="2745" dirty="0">
                <a:solidFill>
                  <a:schemeClr val="tx2"/>
                </a:solidFill>
              </a:rPr>
              <a:t>Easy To Get Started</a:t>
            </a:r>
          </a:p>
          <a:p>
            <a:pPr lvl="1" defTabSz="914367"/>
            <a:r>
              <a:rPr lang="en-US" sz="1372" dirty="0">
                <a:solidFill>
                  <a:schemeClr val="tx1"/>
                </a:solidFill>
              </a:rPr>
              <a:t>Samples, walkthroughs to get you started quickly</a:t>
            </a:r>
          </a:p>
        </p:txBody>
      </p:sp>
    </p:spTree>
    <p:extLst>
      <p:ext uri="{BB962C8B-B14F-4D97-AF65-F5344CB8AC3E}">
        <p14:creationId xmlns:p14="http://schemas.microsoft.com/office/powerpoint/2010/main" val="2650313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fade">
                                      <p:cBhvr>
                                        <p:cTn id="45" dur="500"/>
                                        <p:tgtEl>
                                          <p:spTgt spid="9">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fade">
                                      <p:cBhvr>
                                        <p:cTn id="48" dur="500"/>
                                        <p:tgtEl>
                                          <p:spTgt spid="9">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12" end="12"/>
                                            </p:txEl>
                                          </p:spTgt>
                                        </p:tgtEl>
                                        <p:attrNameLst>
                                          <p:attrName>style.visibility</p:attrName>
                                        </p:attrNameLst>
                                      </p:cBhvr>
                                      <p:to>
                                        <p:strVal val="visible"/>
                                      </p:to>
                                    </p:set>
                                    <p:animEffect transition="in" filter="fade">
                                      <p:cBhvr>
                                        <p:cTn id="53" dur="500"/>
                                        <p:tgtEl>
                                          <p:spTgt spid="9">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animEffect transition="in" filter="fade">
                                      <p:cBhvr>
                                        <p:cTn id="56" dur="500"/>
                                        <p:tgtEl>
                                          <p:spTgt spid="9">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xEl>
                                              <p:pRg st="14" end="14"/>
                                            </p:txEl>
                                          </p:spTgt>
                                        </p:tgtEl>
                                        <p:attrNameLst>
                                          <p:attrName>style.visibility</p:attrName>
                                        </p:attrNameLst>
                                      </p:cBhvr>
                                      <p:to>
                                        <p:strVal val="visible"/>
                                      </p:to>
                                    </p:set>
                                    <p:animEffect transition="in" filter="fade">
                                      <p:cBhvr>
                                        <p:cTn id="61" dur="500"/>
                                        <p:tgtEl>
                                          <p:spTgt spid="9">
                                            <p:txEl>
                                              <p:pRg st="14" end="1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xEl>
                                              <p:pRg st="15" end="15"/>
                                            </p:txEl>
                                          </p:spTgt>
                                        </p:tgtEl>
                                        <p:attrNameLst>
                                          <p:attrName>style.visibility</p:attrName>
                                        </p:attrNameLst>
                                      </p:cBhvr>
                                      <p:to>
                                        <p:strVal val="visible"/>
                                      </p:to>
                                    </p:set>
                                    <p:animEffect transition="in" filter="fade">
                                      <p:cBhvr>
                                        <p:cTn id="64"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 &amp; Service Client SDKs</a:t>
            </a:r>
          </a:p>
        </p:txBody>
      </p:sp>
      <p:graphicFrame>
        <p:nvGraphicFramePr>
          <p:cNvPr id="4" name="Table 3"/>
          <p:cNvGraphicFramePr>
            <a:graphicFrameLocks noGrp="1"/>
          </p:cNvGraphicFramePr>
          <p:nvPr>
            <p:extLst/>
          </p:nvPr>
        </p:nvGraphicFramePr>
        <p:xfrm>
          <a:off x="194537" y="1038534"/>
          <a:ext cx="11730545" cy="5285111"/>
        </p:xfrm>
        <a:graphic>
          <a:graphicData uri="http://schemas.openxmlformats.org/drawingml/2006/table">
            <a:tbl>
              <a:tblPr firstRow="1" firstCol="1">
                <a:tableStyleId>{9DCAF9ED-07DC-4A11-8D7F-57B35C25682E}</a:tableStyleId>
              </a:tblPr>
              <a:tblGrid>
                <a:gridCol w="1558131">
                  <a:extLst>
                    <a:ext uri="{9D8B030D-6E8A-4147-A177-3AD203B41FA5}">
                      <a16:colId xmlns:a16="http://schemas.microsoft.com/office/drawing/2014/main" val="1179719426"/>
                    </a:ext>
                  </a:extLst>
                </a:gridCol>
                <a:gridCol w="1728760">
                  <a:extLst>
                    <a:ext uri="{9D8B030D-6E8A-4147-A177-3AD203B41FA5}">
                      <a16:colId xmlns:a16="http://schemas.microsoft.com/office/drawing/2014/main" val="3385457458"/>
                    </a:ext>
                  </a:extLst>
                </a:gridCol>
                <a:gridCol w="821723">
                  <a:extLst>
                    <a:ext uri="{9D8B030D-6E8A-4147-A177-3AD203B41FA5}">
                      <a16:colId xmlns:a16="http://schemas.microsoft.com/office/drawing/2014/main" val="3381457757"/>
                    </a:ext>
                  </a:extLst>
                </a:gridCol>
                <a:gridCol w="2988083">
                  <a:extLst>
                    <a:ext uri="{9D8B030D-6E8A-4147-A177-3AD203B41FA5}">
                      <a16:colId xmlns:a16="http://schemas.microsoft.com/office/drawing/2014/main" val="2896105674"/>
                    </a:ext>
                  </a:extLst>
                </a:gridCol>
                <a:gridCol w="4633848">
                  <a:extLst>
                    <a:ext uri="{9D8B030D-6E8A-4147-A177-3AD203B41FA5}">
                      <a16:colId xmlns:a16="http://schemas.microsoft.com/office/drawing/2014/main" val="3420637612"/>
                    </a:ext>
                  </a:extLst>
                </a:gridCol>
              </a:tblGrid>
              <a:tr h="166757">
                <a:tc>
                  <a:txBody>
                    <a:bodyPr/>
                    <a:lstStyle/>
                    <a:p>
                      <a:pPr algn="l" fontAlgn="t"/>
                      <a:r>
                        <a:rPr lang="en-US" sz="1100" u="none" strike="noStrike" dirty="0">
                          <a:effectLst/>
                        </a:rPr>
                        <a:t>Client</a:t>
                      </a:r>
                      <a:endParaRPr lang="en-US" sz="1100" b="1" i="0" u="none" strike="noStrike" dirty="0">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OS/Runtime</a:t>
                      </a:r>
                      <a:endParaRPr lang="en-US" sz="1100" b="1" i="0" u="none" strike="noStrike">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Version</a:t>
                      </a:r>
                      <a:endParaRPr lang="en-US" sz="1100" b="1" i="0" u="none" strike="noStrike">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Protocols</a:t>
                      </a:r>
                      <a:endParaRPr lang="en-US" sz="1100" b="1" i="0" u="none" strike="noStrike">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Packages</a:t>
                      </a:r>
                      <a:endParaRPr lang="en-US" sz="1100" b="1" i="0" u="none" strike="noStrike">
                        <a:solidFill>
                          <a:srgbClr val="FFFFFF"/>
                        </a:solidFill>
                        <a:effectLst/>
                        <a:latin typeface="Calibri" panose="020F0502020204030204" pitchFamily="34" charset="0"/>
                      </a:endParaRPr>
                    </a:p>
                  </a:txBody>
                  <a:tcPr marL="2413" marR="2413" marT="2413" marB="0"/>
                </a:tc>
                <a:extLst>
                  <a:ext uri="{0D108BD9-81ED-4DB2-BD59-A6C34878D82A}">
                    <a16:rowId xmlns:a16="http://schemas.microsoft.com/office/drawing/2014/main" val="2876605132"/>
                  </a:ext>
                </a:extLst>
              </a:tr>
              <a:tr h="206753">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Debian Linux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7.5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828786259"/>
                  </a:ext>
                </a:extLst>
              </a:tr>
              <a:tr h="22410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Fedora Linux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945305268"/>
                  </a:ext>
                </a:extLst>
              </a:tr>
              <a:tr h="22410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mbed OS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2"/>
                        </a:rPr>
                        <a:t>https://developer.mbed.org/users/AzureIoTClient/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803219574"/>
                  </a:ext>
                </a:extLst>
              </a:tr>
              <a:tr h="249205">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TI-RTOS</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756509801"/>
                  </a:ext>
                </a:extLst>
              </a:tr>
              <a:tr h="23185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Ubuntu Linux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14.04</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3"/>
                        </a:rPr>
                        <a:t>https://launchpad.net/~aziotsdklinux/+archive/ubuntu/ppa-azureiot</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802048012"/>
                  </a:ext>
                </a:extLst>
              </a:tr>
              <a:tr h="22410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Windows desktop</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10</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4"/>
                        </a:rPr>
                        <a:t>https://www.nuget.org/packages/Microsoft.Azure.IoTHub.IoTHubClient/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714232751"/>
                  </a:ext>
                </a:extLst>
              </a:tr>
              <a:tr h="19126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Yocto Linux</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2.1</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4024784116"/>
                  </a:ext>
                </a:extLst>
              </a:tr>
              <a:tr h="39801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Arduino (MKR1000, Zero, ESP8266, Feather M0)</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IDE 1.6.8</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5"/>
                        </a:rPr>
                        <a:t>https://github.com/arduino-libraries/AzureIoTHub</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1593099581"/>
                  </a:ext>
                </a:extLst>
              </a:tr>
              <a:tr h="274303">
                <a:tc>
                  <a:txBody>
                    <a:bodyPr/>
                    <a:lstStyle/>
                    <a:p>
                      <a:pPr algn="l" fontAlgn="t"/>
                      <a:r>
                        <a:rPr lang="en-US" sz="1100" u="none" strike="noStrike">
                          <a:effectLst/>
                        </a:rPr>
                        <a:t>Node.js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6"/>
                        </a:rPr>
                        <a:t>https://www.npmjs.com/package/azure-iot-device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1263194023"/>
                  </a:ext>
                </a:extLst>
              </a:tr>
              <a:tr h="199007">
                <a:tc>
                  <a:txBody>
                    <a:bodyPr/>
                    <a:lstStyle/>
                    <a:p>
                      <a:pPr algn="l" fontAlgn="t"/>
                      <a:r>
                        <a:rPr lang="en-US" sz="1100" u="none" strike="noStrike">
                          <a:effectLst/>
                        </a:rPr>
                        <a:t>Node.js Service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hlinkClick r:id="rId7"/>
                        </a:rPr>
                        <a:t>https://www.npmjs.com/package/azure-iothub</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extLst>
                  <a:ext uri="{0D108BD9-81ED-4DB2-BD59-A6C34878D82A}">
                    <a16:rowId xmlns:a16="http://schemas.microsoft.com/office/drawing/2014/main" val="1463058421"/>
                  </a:ext>
                </a:extLst>
              </a:tr>
              <a:tr h="398016">
                <a:tc>
                  <a:txBody>
                    <a:bodyPr/>
                    <a:lstStyle/>
                    <a:p>
                      <a:pPr algn="l" fontAlgn="t"/>
                      <a:r>
                        <a:rPr lang="en-US" sz="1100" u="none" strike="noStrike">
                          <a:effectLst/>
                        </a:rPr>
                        <a:t>Java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Java SE (Windows)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3371672036"/>
                  </a:ext>
                </a:extLst>
              </a:tr>
              <a:tr h="398016">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Java SE (Linux)</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815156890"/>
                  </a:ext>
                </a:extLst>
              </a:tr>
              <a:tr h="200194">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Android</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API 15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2681493550"/>
                  </a:ext>
                </a:extLst>
              </a:tr>
              <a:tr h="398016">
                <a:tc>
                  <a:txBody>
                    <a:bodyPr/>
                    <a:lstStyle/>
                    <a:p>
                      <a:pPr algn="l" fontAlgn="t"/>
                      <a:r>
                        <a:rPr lang="en-US" sz="1100" u="none" strike="noStrike">
                          <a:effectLst/>
                        </a:rPr>
                        <a:t>Java Service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Java SE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1.8</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hlinkClick r:id="rId9"/>
                        </a:rPr>
                        <a:t>http://mvnrepository.com/artifact/com.microsoft.azure.iothub-java-client/iothub-java-service-client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extLst>
                  <a:ext uri="{0D108BD9-81ED-4DB2-BD59-A6C34878D82A}">
                    <a16:rowId xmlns:a16="http://schemas.microsoft.com/office/drawing/2014/main" val="1355941114"/>
                  </a:ext>
                </a:extLst>
              </a:tr>
              <a:tr h="233037">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629864887"/>
                  </a:ext>
                </a:extLst>
              </a:tr>
              <a:tr h="190670">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UWP</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 10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221245899"/>
                  </a:ext>
                </a:extLst>
              </a:tr>
              <a:tr h="331102">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PCL (Xamarin, Mono, UWP, WP8.1, Win8.1)</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11"/>
                        </a:rPr>
                        <a:t>https://www.nuget.org/packages/Microsoft.Azure.Devices.Client.PCL/</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1024253221"/>
                  </a:ext>
                </a:extLst>
              </a:tr>
              <a:tr h="199007">
                <a:tc>
                  <a:txBody>
                    <a:bodyPr/>
                    <a:lstStyle/>
                    <a:p>
                      <a:pPr algn="l" fontAlgn="t"/>
                      <a:r>
                        <a:rPr lang="en-US" sz="1100" u="none" strike="noStrike">
                          <a:effectLst/>
                        </a:rPr>
                        <a:t>C# Service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hlinkClick r:id="rId12"/>
                        </a:rPr>
                        <a:t>https://www.nuget.org/packages/Microsoft.Azure.Devices/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extLst>
                  <a:ext uri="{0D108BD9-81ED-4DB2-BD59-A6C34878D82A}">
                    <a16:rowId xmlns:a16="http://schemas.microsoft.com/office/drawing/2014/main" val="2351951751"/>
                  </a:ext>
                </a:extLst>
              </a:tr>
              <a:tr h="331102">
                <a:tc>
                  <a:txBody>
                    <a:bodyPr/>
                    <a:lstStyle/>
                    <a:p>
                      <a:pPr algn="l" fontAlgn="t"/>
                      <a:r>
                        <a:rPr lang="en-US" sz="1100" u="none" strike="noStrike">
                          <a:effectLst/>
                        </a:rPr>
                        <a:t>Python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Python</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2.7.x, 3.4.x, 3.5.x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dirty="0">
                          <a:effectLst/>
                        </a:rPr>
                        <a:t>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1996705710"/>
                  </a:ext>
                </a:extLst>
              </a:tr>
            </a:tbl>
          </a:graphicData>
        </a:graphic>
      </p:graphicFrame>
    </p:spTree>
    <p:extLst>
      <p:ext uri="{BB962C8B-B14F-4D97-AF65-F5344CB8AC3E}">
        <p14:creationId xmlns:p14="http://schemas.microsoft.com/office/powerpoint/2010/main" val="37335842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8" y="291513"/>
            <a:ext cx="6125570" cy="778454"/>
          </a:xfrm>
        </p:spPr>
        <p:txBody>
          <a:bodyPr/>
          <a:lstStyle/>
          <a:p>
            <a:r>
              <a:rPr lang="en-US" sz="4313" dirty="0"/>
              <a:t>Hardware requirements</a:t>
            </a: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4" name="Text Placeholder 3"/>
          <p:cNvSpPr>
            <a:spLocks noGrp="1"/>
          </p:cNvSpPr>
          <p:nvPr>
            <p:ph type="body" sz="quarter" idx="4294967295"/>
          </p:nvPr>
        </p:nvSpPr>
        <p:spPr>
          <a:xfrm>
            <a:off x="194537" y="1382346"/>
            <a:ext cx="5797191" cy="3285800"/>
          </a:xfrm>
        </p:spPr>
        <p:txBody>
          <a:bodyPr vert="horz" wrap="square" lIns="143428" tIns="89642" rIns="143428" bIns="89642" rtlCol="0">
            <a:spAutoFit/>
          </a:bodyPr>
          <a:lstStyle/>
          <a:p>
            <a:pPr marL="0" indent="0">
              <a:buNone/>
            </a:pPr>
            <a:r>
              <a:rPr lang="en-US" sz="3137" dirty="0">
                <a:solidFill>
                  <a:schemeClr val="tx2"/>
                </a:solidFill>
              </a:rPr>
              <a:t>… It depends…</a:t>
            </a:r>
          </a:p>
          <a:p>
            <a:pPr marL="0" indent="0">
              <a:buNone/>
            </a:pPr>
            <a:r>
              <a:rPr lang="en-US" sz="3137" dirty="0">
                <a:solidFill>
                  <a:schemeClr val="tx2"/>
                </a:solidFill>
              </a:rPr>
              <a:t>Bare minimum you’ll need on the device:</a:t>
            </a:r>
          </a:p>
          <a:p>
            <a:pPr marL="0" lvl="1" indent="0">
              <a:buNone/>
            </a:pPr>
            <a:r>
              <a:rPr lang="en-US" sz="1765" dirty="0">
                <a:solidFill>
                  <a:schemeClr val="tx1"/>
                </a:solidFill>
              </a:rPr>
              <a:t>Being capable of establishing an IP connection</a:t>
            </a:r>
          </a:p>
          <a:p>
            <a:pPr marL="0" lvl="1" indent="0">
              <a:buNone/>
            </a:pPr>
            <a:r>
              <a:rPr lang="en-US" sz="1765" dirty="0">
                <a:solidFill>
                  <a:schemeClr val="tx1"/>
                </a:solidFill>
              </a:rPr>
              <a:t>Support TLS</a:t>
            </a:r>
          </a:p>
          <a:p>
            <a:pPr marL="0" lvl="1" indent="0">
              <a:buNone/>
            </a:pPr>
            <a:r>
              <a:rPr lang="en-US" sz="1765" dirty="0">
                <a:solidFill>
                  <a:schemeClr val="tx1"/>
                </a:solidFill>
              </a:rPr>
              <a:t>Have a Real Time Clock or implement code to connect to an NTP server</a:t>
            </a:r>
          </a:p>
          <a:p>
            <a:pPr marL="0" lvl="1" indent="0">
              <a:buNone/>
            </a:pPr>
            <a:r>
              <a:rPr lang="en-US" sz="1765" dirty="0">
                <a:solidFill>
                  <a:schemeClr val="tx1"/>
                </a:solidFill>
              </a:rPr>
              <a:t>Having at least 64KB of RAM</a:t>
            </a:r>
          </a:p>
          <a:p>
            <a:pPr marL="0" lvl="1" indent="0">
              <a:buNone/>
            </a:pPr>
            <a:endParaRPr lang="en-US" sz="1568" dirty="0">
              <a:solidFill>
                <a:schemeClr val="tx1"/>
              </a:solidFill>
            </a:endParaRPr>
          </a:p>
        </p:txBody>
      </p:sp>
    </p:spTree>
    <p:extLst>
      <p:ext uri="{BB962C8B-B14F-4D97-AF65-F5344CB8AC3E}">
        <p14:creationId xmlns:p14="http://schemas.microsoft.com/office/powerpoint/2010/main" val="2224897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Gateway SDK</a:t>
            </a:r>
          </a:p>
        </p:txBody>
      </p:sp>
      <p:sp>
        <p:nvSpPr>
          <p:cNvPr id="3" name="Text Placeholder 2"/>
          <p:cNvSpPr>
            <a:spLocks noGrp="1"/>
          </p:cNvSpPr>
          <p:nvPr>
            <p:ph type="body" sz="quarter" idx="10"/>
          </p:nvPr>
        </p:nvSpPr>
        <p:spPr>
          <a:xfrm>
            <a:off x="269239" y="1189495"/>
            <a:ext cx="11653523" cy="2715537"/>
          </a:xfrm>
        </p:spPr>
        <p:txBody>
          <a:bodyPr/>
          <a:lstStyle/>
          <a:p>
            <a:r>
              <a:rPr lang="en-US" dirty="0"/>
              <a:t>Open source IoT gateway middleware that enables:</a:t>
            </a:r>
          </a:p>
          <a:p>
            <a:pPr lvl="1"/>
            <a:r>
              <a:rPr lang="en-US" sz="2353" dirty="0"/>
              <a:t>Cloud connectivity for devices that don't speak TCP/IP</a:t>
            </a:r>
          </a:p>
          <a:p>
            <a:pPr lvl="1"/>
            <a:r>
              <a:rPr lang="en-US" sz="2353" dirty="0"/>
              <a:t>Security Isolation for devices that can't be updated/secured</a:t>
            </a:r>
          </a:p>
          <a:p>
            <a:pPr lvl="1"/>
            <a:r>
              <a:rPr lang="en-US" sz="2353" dirty="0"/>
              <a:t>Protocol translation for existing and new protocols</a:t>
            </a:r>
          </a:p>
          <a:p>
            <a:pPr lvl="1"/>
            <a:r>
              <a:rPr lang="en-US" sz="2353" dirty="0"/>
              <a:t>Data transformation compression, annotation, filtering</a:t>
            </a:r>
          </a:p>
          <a:p>
            <a:pPr lvl="1"/>
            <a:r>
              <a:rPr lang="en-US" sz="2353" dirty="0"/>
              <a:t>Local intelligence and local processing for low latency needs</a:t>
            </a:r>
          </a:p>
        </p:txBody>
      </p:sp>
      <p:sp>
        <p:nvSpPr>
          <p:cNvPr id="5" name="Rectangle 4"/>
          <p:cNvSpPr/>
          <p:nvPr/>
        </p:nvSpPr>
        <p:spPr>
          <a:xfrm>
            <a:off x="3462054" y="4874348"/>
            <a:ext cx="804915" cy="528148"/>
          </a:xfrm>
          <a:prstGeom prst="rect">
            <a:avLst/>
          </a:prstGeom>
        </p:spPr>
        <p:txBody>
          <a:bodyPr wrap="none">
            <a:spAutoFit/>
          </a:bodyPr>
          <a:lstStyle/>
          <a:p>
            <a:pPr defTabSz="914192">
              <a:lnSpc>
                <a:spcPct val="90000"/>
              </a:lnSpc>
              <a:defRPr/>
            </a:pPr>
            <a:r>
              <a:rPr lang="en-US" sz="1028" kern="0" dirty="0">
                <a:solidFill>
                  <a:sysClr val="windowText" lastClr="000000"/>
                </a:solidFill>
                <a:latin typeface="Segoe UI"/>
              </a:rPr>
              <a:t>Protocol A</a:t>
            </a:r>
          </a:p>
          <a:p>
            <a:pPr defTabSz="914192">
              <a:lnSpc>
                <a:spcPct val="90000"/>
              </a:lnSpc>
              <a:defRPr/>
            </a:pPr>
            <a:endParaRPr lang="en-US" sz="1028" kern="0" dirty="0">
              <a:solidFill>
                <a:sysClr val="windowText" lastClr="000000"/>
              </a:solidFill>
              <a:latin typeface="Segoe UI"/>
            </a:endParaRPr>
          </a:p>
          <a:p>
            <a:pPr defTabSz="914192">
              <a:lnSpc>
                <a:spcPct val="90000"/>
              </a:lnSpc>
              <a:defRPr/>
            </a:pPr>
            <a:r>
              <a:rPr lang="en-US" sz="1028" kern="0" dirty="0">
                <a:solidFill>
                  <a:sysClr val="windowText" lastClr="000000"/>
                </a:solidFill>
                <a:latin typeface="Segoe UI"/>
              </a:rPr>
              <a:t>Telemetry</a:t>
            </a:r>
          </a:p>
        </p:txBody>
      </p:sp>
      <p:sp>
        <p:nvSpPr>
          <p:cNvPr id="6" name="Rounded Rectangle 50"/>
          <p:cNvSpPr/>
          <p:nvPr/>
        </p:nvSpPr>
        <p:spPr bwMode="auto">
          <a:xfrm>
            <a:off x="2976055" y="4868528"/>
            <a:ext cx="522352" cy="522352"/>
          </a:xfrm>
          <a:prstGeom prst="roundRect">
            <a:avLst>
              <a:gd name="adj" fmla="val 9323"/>
            </a:avLst>
          </a:prstGeom>
          <a:solidFill>
            <a:sysClr val="window" lastClr="FFFFFF">
              <a:lumMod val="75000"/>
            </a:sysClr>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89605" tIns="44802" rIns="44802" bIns="89605" numCol="1" spcCol="0" rtlCol="0" fromWordArt="0" anchor="b" anchorCtr="0" forceAA="0" compatLnSpc="1">
            <a:prstTxWarp prst="textNoShape">
              <a:avLst/>
            </a:prstTxWarp>
            <a:noAutofit/>
          </a:bodyPr>
          <a:lstStyle/>
          <a:p>
            <a:pPr algn="ctr" defTabSz="895553" fontAlgn="base">
              <a:spcBef>
                <a:spcPct val="0"/>
              </a:spcBef>
              <a:spcAft>
                <a:spcPct val="0"/>
              </a:spcAft>
              <a:defRPr/>
            </a:pPr>
            <a:endParaRPr lang="en-US" sz="1765" kern="0" spc="-50" dirty="0">
              <a:solidFill>
                <a:sysClr val="windowText" lastClr="000000"/>
              </a:solidFill>
              <a:latin typeface="Segoe UI"/>
              <a:ea typeface="Segoe UI" pitchFamily="34" charset="0"/>
              <a:cs typeface="Segoe UI" pitchFamily="34" charset="0"/>
            </a:endParaRPr>
          </a:p>
        </p:txBody>
      </p:sp>
      <p:sp>
        <p:nvSpPr>
          <p:cNvPr id="7" name="Freeform 114"/>
          <p:cNvSpPr>
            <a:spLocks noChangeAspect="1" noEditPoints="1"/>
          </p:cNvSpPr>
          <p:nvPr/>
        </p:nvSpPr>
        <p:spPr bwMode="black">
          <a:xfrm>
            <a:off x="3066537" y="4972132"/>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cxnSp>
        <p:nvCxnSpPr>
          <p:cNvPr id="8" name="Straight Arrow Connector 7"/>
          <p:cNvCxnSpPr/>
          <p:nvPr/>
        </p:nvCxnSpPr>
        <p:spPr>
          <a:xfrm>
            <a:off x="3522089" y="5142825"/>
            <a:ext cx="562979" cy="0"/>
          </a:xfrm>
          <a:prstGeom prst="straightConnector1">
            <a:avLst/>
          </a:prstGeom>
          <a:noFill/>
          <a:ln w="9525" cap="flat" cmpd="sng" algn="ctr">
            <a:solidFill>
              <a:schemeClr val="tx1"/>
            </a:solidFill>
            <a:prstDash val="solid"/>
            <a:headEnd type="none"/>
            <a:tailEnd type="triangle"/>
          </a:ln>
          <a:effectLst/>
        </p:spPr>
      </p:cxnSp>
      <p:sp>
        <p:nvSpPr>
          <p:cNvPr id="9" name="TextBox 8"/>
          <p:cNvSpPr txBox="1"/>
          <p:nvPr/>
        </p:nvSpPr>
        <p:spPr>
          <a:xfrm>
            <a:off x="4240997" y="4805447"/>
            <a:ext cx="1014452" cy="677103"/>
          </a:xfrm>
          <a:prstGeom prst="rect">
            <a:avLst/>
          </a:prstGeom>
          <a:solidFill>
            <a:srgbClr val="0070C0"/>
          </a:solidFill>
        </p:spPr>
        <p:txBody>
          <a:bodyPr wrap="none" lIns="89630" tIns="143407" rIns="89630" bIns="143407" rtlCol="0">
            <a:spAutoFit/>
          </a:bodyPr>
          <a:lstStyle/>
          <a:p>
            <a:pPr defTabSz="914192">
              <a:lnSpc>
                <a:spcPct val="90000"/>
              </a:lnSpc>
              <a:defRPr/>
            </a:pPr>
            <a:r>
              <a:rPr lang="en-US" sz="1371" kern="0" dirty="0">
                <a:gradFill>
                  <a:gsLst>
                    <a:gs pos="2917">
                      <a:prstClr val="white"/>
                    </a:gs>
                    <a:gs pos="30000">
                      <a:prstClr val="white"/>
                    </a:gs>
                  </a:gsLst>
                  <a:lin ang="5400000" scaled="0"/>
                </a:gradFill>
                <a:latin typeface="Segoe UI"/>
              </a:rPr>
              <a:t>Protocol A</a:t>
            </a:r>
          </a:p>
          <a:p>
            <a:pPr defTabSz="914192">
              <a:lnSpc>
                <a:spcPct val="90000"/>
              </a:lnSpc>
              <a:defRPr/>
            </a:pPr>
            <a:r>
              <a:rPr lang="en-US" sz="1371" kern="0" dirty="0">
                <a:gradFill>
                  <a:gsLst>
                    <a:gs pos="2917">
                      <a:prstClr val="white"/>
                    </a:gs>
                    <a:gs pos="30000">
                      <a:prstClr val="white"/>
                    </a:gs>
                  </a:gsLst>
                  <a:lin ang="5400000" scaled="0"/>
                </a:gradFill>
                <a:latin typeface="Segoe UI"/>
              </a:rPr>
              <a:t>Ingestion</a:t>
            </a:r>
          </a:p>
        </p:txBody>
      </p:sp>
      <p:sp>
        <p:nvSpPr>
          <p:cNvPr id="10" name="Rectangle 9"/>
          <p:cNvSpPr/>
          <p:nvPr/>
        </p:nvSpPr>
        <p:spPr>
          <a:xfrm>
            <a:off x="7078073" y="4648192"/>
            <a:ext cx="1152261" cy="818697"/>
          </a:xfrm>
          <a:prstGeom prst="rect">
            <a:avLst/>
          </a:prstGeom>
        </p:spPr>
        <p:txBody>
          <a:bodyPr wrap="square">
            <a:spAutoFit/>
          </a:bodyPr>
          <a:lstStyle/>
          <a:p>
            <a:pPr defTabSz="914192">
              <a:lnSpc>
                <a:spcPct val="90000"/>
              </a:lnSpc>
              <a:defRPr/>
            </a:pPr>
            <a:r>
              <a:rPr lang="en-US" sz="1028" kern="0" dirty="0">
                <a:solidFill>
                  <a:sysClr val="windowText" lastClr="000000"/>
                </a:solidFill>
                <a:latin typeface="Segoe UI"/>
              </a:rPr>
              <a:t>Internet ready</a:t>
            </a:r>
          </a:p>
          <a:p>
            <a:pPr defTabSz="914192">
              <a:lnSpc>
                <a:spcPct val="90000"/>
              </a:lnSpc>
              <a:defRPr/>
            </a:pPr>
            <a:r>
              <a:rPr lang="en-US" sz="1028" kern="0" dirty="0">
                <a:solidFill>
                  <a:sysClr val="windowText" lastClr="000000"/>
                </a:solidFill>
                <a:latin typeface="Segoe UI"/>
              </a:rPr>
              <a:t>Protocol </a:t>
            </a:r>
            <a:br>
              <a:rPr lang="en-US" sz="1028" kern="0" dirty="0">
                <a:solidFill>
                  <a:sysClr val="windowText" lastClr="000000"/>
                </a:solidFill>
                <a:latin typeface="Segoe UI"/>
              </a:rPr>
            </a:br>
            <a:r>
              <a:rPr lang="en-US" sz="1028" kern="0" dirty="0">
                <a:solidFill>
                  <a:sysClr val="windowText" lastClr="000000"/>
                </a:solidFill>
                <a:latin typeface="Segoe UI"/>
              </a:rPr>
              <a:t>(e.g. </a:t>
            </a:r>
            <a:r>
              <a:rPr lang="en-US" sz="1028" kern="0" dirty="0" err="1">
                <a:solidFill>
                  <a:sysClr val="windowText" lastClr="000000"/>
                </a:solidFill>
                <a:latin typeface="Segoe UI"/>
              </a:rPr>
              <a:t>MQTT</a:t>
            </a:r>
            <a:r>
              <a:rPr lang="en-US" sz="1028" kern="0" dirty="0">
                <a:solidFill>
                  <a:sysClr val="windowText" lastClr="000000"/>
                </a:solidFill>
                <a:latin typeface="Segoe UI"/>
              </a:rPr>
              <a:t>) </a:t>
            </a:r>
          </a:p>
          <a:p>
            <a:pPr defTabSz="914192">
              <a:lnSpc>
                <a:spcPct val="90000"/>
              </a:lnSpc>
              <a:defRPr/>
            </a:pPr>
            <a:endParaRPr lang="en-US" sz="1028" kern="0" dirty="0">
              <a:solidFill>
                <a:sysClr val="windowText" lastClr="000000"/>
              </a:solidFill>
              <a:latin typeface="Segoe UI"/>
            </a:endParaRPr>
          </a:p>
          <a:p>
            <a:pPr defTabSz="914192">
              <a:lnSpc>
                <a:spcPct val="90000"/>
              </a:lnSpc>
              <a:defRPr/>
            </a:pPr>
            <a:r>
              <a:rPr lang="en-US" sz="1028" kern="0" dirty="0">
                <a:solidFill>
                  <a:sysClr val="windowText" lastClr="000000"/>
                </a:solidFill>
                <a:latin typeface="Segoe UI"/>
              </a:rPr>
              <a:t>Telemetry</a:t>
            </a:r>
          </a:p>
        </p:txBody>
      </p:sp>
      <p:cxnSp>
        <p:nvCxnSpPr>
          <p:cNvPr id="11" name="Straight Arrow Connector 10"/>
          <p:cNvCxnSpPr/>
          <p:nvPr/>
        </p:nvCxnSpPr>
        <p:spPr>
          <a:xfrm>
            <a:off x="7141393" y="5177486"/>
            <a:ext cx="960960" cy="0"/>
          </a:xfrm>
          <a:prstGeom prst="straightConnector1">
            <a:avLst/>
          </a:prstGeom>
          <a:noFill/>
          <a:ln w="9525" cap="flat" cmpd="sng" algn="ctr">
            <a:solidFill>
              <a:schemeClr val="tx1"/>
            </a:solidFill>
            <a:prstDash val="solid"/>
            <a:headEnd type="none"/>
            <a:tailEnd type="triangle"/>
          </a:ln>
          <a:effectLst/>
        </p:spPr>
      </p:cxnSp>
      <p:sp>
        <p:nvSpPr>
          <p:cNvPr id="12" name="Freeform 58"/>
          <p:cNvSpPr>
            <a:spLocks noEditPoints="1"/>
          </p:cNvSpPr>
          <p:nvPr/>
        </p:nvSpPr>
        <p:spPr bwMode="auto">
          <a:xfrm>
            <a:off x="8290383" y="4775724"/>
            <a:ext cx="1026690" cy="615158"/>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rgbClr val="0070C0"/>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prstClr val="white"/>
              </a:solidFill>
              <a:latin typeface="Segoe UI"/>
            </a:endParaRPr>
          </a:p>
        </p:txBody>
      </p:sp>
      <p:cxnSp>
        <p:nvCxnSpPr>
          <p:cNvPr id="13" name="Straight Arrow Connector 12"/>
          <p:cNvCxnSpPr/>
          <p:nvPr/>
        </p:nvCxnSpPr>
        <p:spPr>
          <a:xfrm>
            <a:off x="5241478" y="5153045"/>
            <a:ext cx="149383" cy="0"/>
          </a:xfrm>
          <a:prstGeom prst="straightConnector1">
            <a:avLst/>
          </a:prstGeom>
          <a:noFill/>
          <a:ln w="9525" cap="flat" cmpd="sng" algn="ctr">
            <a:solidFill>
              <a:sysClr val="window" lastClr="FFFFFF"/>
            </a:solidFill>
            <a:prstDash val="solid"/>
            <a:headEnd type="none"/>
            <a:tailEnd type="triangle"/>
          </a:ln>
          <a:effectLst/>
        </p:spPr>
      </p:cxnSp>
      <p:sp>
        <p:nvSpPr>
          <p:cNvPr id="14" name="TextBox 13"/>
          <p:cNvSpPr txBox="1"/>
          <p:nvPr/>
        </p:nvSpPr>
        <p:spPr>
          <a:xfrm>
            <a:off x="5421308" y="4805447"/>
            <a:ext cx="640084" cy="645977"/>
          </a:xfrm>
          <a:prstGeom prst="rect">
            <a:avLst/>
          </a:prstGeom>
          <a:solidFill>
            <a:srgbClr val="0070C0"/>
          </a:solidFill>
        </p:spPr>
        <p:txBody>
          <a:bodyPr wrap="square" lIns="89630" tIns="143407" rIns="89630" bIns="143407" rtlCol="0">
            <a:noAutofit/>
          </a:bodyPr>
          <a:lstStyle/>
          <a:p>
            <a:pPr defTabSz="914192">
              <a:lnSpc>
                <a:spcPct val="90000"/>
              </a:lnSpc>
              <a:defRPr/>
            </a:pPr>
            <a:r>
              <a:rPr lang="en-US" sz="1371" kern="0" dirty="0">
                <a:gradFill>
                  <a:gsLst>
                    <a:gs pos="2917">
                      <a:prstClr val="white"/>
                    </a:gs>
                    <a:gs pos="30000">
                      <a:prstClr val="white"/>
                    </a:gs>
                  </a:gsLst>
                  <a:lin ang="5400000" scaled="0"/>
                </a:gradFill>
                <a:latin typeface="Segoe UI"/>
              </a:rPr>
              <a:t>Filter</a:t>
            </a:r>
          </a:p>
        </p:txBody>
      </p:sp>
      <p:sp>
        <p:nvSpPr>
          <p:cNvPr id="15" name="Rectangle 14"/>
          <p:cNvSpPr/>
          <p:nvPr/>
        </p:nvSpPr>
        <p:spPr>
          <a:xfrm>
            <a:off x="5421307" y="4549123"/>
            <a:ext cx="611619" cy="244519"/>
          </a:xfrm>
          <a:prstGeom prst="rect">
            <a:avLst/>
          </a:prstGeom>
        </p:spPr>
        <p:txBody>
          <a:bodyPr wrap="none" lIns="0">
            <a:spAutoFit/>
          </a:bodyPr>
          <a:lstStyle/>
          <a:p>
            <a:pPr defTabSz="914192">
              <a:lnSpc>
                <a:spcPct val="90000"/>
              </a:lnSpc>
              <a:defRPr/>
            </a:pPr>
            <a:r>
              <a:rPr lang="en-US" sz="1077" kern="0" dirty="0">
                <a:solidFill>
                  <a:sysClr val="windowText" lastClr="000000"/>
                </a:solidFill>
                <a:latin typeface="Segoe UI"/>
              </a:rPr>
              <a:t>Module </a:t>
            </a:r>
          </a:p>
        </p:txBody>
      </p:sp>
      <p:sp>
        <p:nvSpPr>
          <p:cNvPr id="16" name="Rectangle 15"/>
          <p:cNvSpPr/>
          <p:nvPr/>
        </p:nvSpPr>
        <p:spPr>
          <a:xfrm>
            <a:off x="4276660" y="4549123"/>
            <a:ext cx="611619" cy="244519"/>
          </a:xfrm>
          <a:prstGeom prst="rect">
            <a:avLst/>
          </a:prstGeom>
        </p:spPr>
        <p:txBody>
          <a:bodyPr wrap="none" lIns="0">
            <a:spAutoFit/>
          </a:bodyPr>
          <a:lstStyle/>
          <a:p>
            <a:pPr defTabSz="914192">
              <a:lnSpc>
                <a:spcPct val="90000"/>
              </a:lnSpc>
              <a:defRPr/>
            </a:pPr>
            <a:r>
              <a:rPr lang="en-US" sz="1077" kern="0" dirty="0">
                <a:solidFill>
                  <a:sysClr val="windowText" lastClr="000000"/>
                </a:solidFill>
                <a:latin typeface="Segoe UI"/>
              </a:rPr>
              <a:t>Module </a:t>
            </a:r>
          </a:p>
        </p:txBody>
      </p:sp>
      <p:cxnSp>
        <p:nvCxnSpPr>
          <p:cNvPr id="17" name="Straight Arrow Connector 16"/>
          <p:cNvCxnSpPr/>
          <p:nvPr/>
        </p:nvCxnSpPr>
        <p:spPr>
          <a:xfrm>
            <a:off x="6009543" y="5153045"/>
            <a:ext cx="149383" cy="0"/>
          </a:xfrm>
          <a:prstGeom prst="straightConnector1">
            <a:avLst/>
          </a:prstGeom>
          <a:noFill/>
          <a:ln w="9525" cap="flat" cmpd="sng" algn="ctr">
            <a:solidFill>
              <a:sysClr val="window" lastClr="FFFFFF"/>
            </a:solidFill>
            <a:prstDash val="solid"/>
            <a:headEnd type="none"/>
            <a:tailEnd type="triangle"/>
          </a:ln>
          <a:effectLst/>
        </p:spPr>
      </p:cxnSp>
      <p:sp>
        <p:nvSpPr>
          <p:cNvPr id="18" name="TextBox 17"/>
          <p:cNvSpPr txBox="1"/>
          <p:nvPr/>
        </p:nvSpPr>
        <p:spPr>
          <a:xfrm>
            <a:off x="6189373" y="4805447"/>
            <a:ext cx="802637" cy="677103"/>
          </a:xfrm>
          <a:prstGeom prst="rect">
            <a:avLst/>
          </a:prstGeom>
          <a:solidFill>
            <a:srgbClr val="0070C0"/>
          </a:solidFill>
        </p:spPr>
        <p:txBody>
          <a:bodyPr wrap="square" lIns="89630" tIns="143407" rIns="89630" bIns="143407" rtlCol="0">
            <a:spAutoFit/>
          </a:bodyPr>
          <a:lstStyle/>
          <a:p>
            <a:pPr defTabSz="914192">
              <a:lnSpc>
                <a:spcPct val="90000"/>
              </a:lnSpc>
              <a:defRPr/>
            </a:pPr>
            <a:r>
              <a:rPr lang="en-US" sz="1371" kern="0" dirty="0">
                <a:gradFill>
                  <a:gsLst>
                    <a:gs pos="2917">
                      <a:prstClr val="white"/>
                    </a:gs>
                    <a:gs pos="30000">
                      <a:prstClr val="white"/>
                    </a:gs>
                  </a:gsLst>
                  <a:lin ang="5400000" scaled="0"/>
                </a:gradFill>
                <a:latin typeface="Segoe UI"/>
              </a:rPr>
              <a:t>Send to cloud</a:t>
            </a:r>
          </a:p>
        </p:txBody>
      </p:sp>
      <p:sp>
        <p:nvSpPr>
          <p:cNvPr id="19" name="Rectangle 18"/>
          <p:cNvSpPr/>
          <p:nvPr/>
        </p:nvSpPr>
        <p:spPr>
          <a:xfrm>
            <a:off x="6189372" y="4549123"/>
            <a:ext cx="611619" cy="244519"/>
          </a:xfrm>
          <a:prstGeom prst="rect">
            <a:avLst/>
          </a:prstGeom>
        </p:spPr>
        <p:txBody>
          <a:bodyPr wrap="none" lIns="0">
            <a:spAutoFit/>
          </a:bodyPr>
          <a:lstStyle/>
          <a:p>
            <a:pPr defTabSz="914192">
              <a:lnSpc>
                <a:spcPct val="90000"/>
              </a:lnSpc>
              <a:defRPr/>
            </a:pPr>
            <a:r>
              <a:rPr lang="en-US" sz="1077" kern="0" dirty="0">
                <a:solidFill>
                  <a:sysClr val="windowText" lastClr="000000"/>
                </a:solidFill>
                <a:latin typeface="Segoe UI"/>
              </a:rPr>
              <a:t>Module </a:t>
            </a:r>
          </a:p>
        </p:txBody>
      </p:sp>
      <p:sp>
        <p:nvSpPr>
          <p:cNvPr id="20" name="Rectangle 19"/>
          <p:cNvSpPr/>
          <p:nvPr/>
        </p:nvSpPr>
        <p:spPr bwMode="auto">
          <a:xfrm>
            <a:off x="4171133" y="4475072"/>
            <a:ext cx="2859911" cy="1717904"/>
          </a:xfrm>
          <a:prstGeom prst="rect">
            <a:avLst/>
          </a:prstGeom>
          <a:noFill/>
          <a:ln w="10795" cap="flat" cmpd="sng" algn="ctr">
            <a:solidFill>
              <a:sysClr val="window" lastClr="FFFFFF">
                <a:lumMod val="50000"/>
              </a:sysClr>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17">
                    <a:srgbClr val="B9D80A"/>
                  </a:gs>
                  <a:gs pos="100000">
                    <a:srgbClr val="B9D80A"/>
                  </a:gs>
                </a:gsLst>
                <a:lin ang="5400000" scaled="0"/>
              </a:gradFill>
              <a:latin typeface="Segoe UI"/>
            </a:endParaRPr>
          </a:p>
        </p:txBody>
      </p:sp>
      <p:sp>
        <p:nvSpPr>
          <p:cNvPr id="21" name="Rectangle 20"/>
          <p:cNvSpPr/>
          <p:nvPr/>
        </p:nvSpPr>
        <p:spPr bwMode="auto">
          <a:xfrm>
            <a:off x="4240998" y="5541625"/>
            <a:ext cx="2751013" cy="532334"/>
          </a:xfrm>
          <a:prstGeom prst="rect">
            <a:avLst/>
          </a:prstGeom>
          <a:noFill/>
          <a:ln w="10795" cap="flat" cmpd="sng" algn="ctr">
            <a:solidFill>
              <a:sysClr val="window" lastClr="FFFFFF">
                <a:lumMod val="50000"/>
              </a:sysClr>
            </a:solidFill>
            <a:prstDash val="solid"/>
            <a:headEnd type="none" w="med" len="med"/>
            <a:tailEnd type="none" w="med" len="med"/>
          </a:ln>
          <a:effectLst/>
        </p:spPr>
        <p:txBody>
          <a:bodyPr vert="horz" wrap="square" lIns="89630" tIns="45713" rIns="89630" bIns="45713" numCol="1" rtlCol="0" anchor="ctr" anchorCtr="0" compatLnSpc="1">
            <a:prstTxWarp prst="textNoShape">
              <a:avLst/>
            </a:prstTxWarp>
          </a:bodyPr>
          <a:lstStyle/>
          <a:p>
            <a:pPr algn="ctr" defTabSz="913927" fontAlgn="base">
              <a:lnSpc>
                <a:spcPct val="90000"/>
              </a:lnSpc>
              <a:spcBef>
                <a:spcPct val="0"/>
              </a:spcBef>
              <a:defRPr/>
            </a:pPr>
            <a:r>
              <a:rPr lang="en-US" sz="1567" kern="0" dirty="0">
                <a:solidFill>
                  <a:prstClr val="white">
                    <a:lumMod val="50000"/>
                  </a:prstClr>
                </a:solidFill>
                <a:latin typeface="Segoe UI"/>
              </a:rPr>
              <a:t>Operating System </a:t>
            </a:r>
            <a:br>
              <a:rPr lang="en-US" sz="1175" kern="0" dirty="0">
                <a:solidFill>
                  <a:prstClr val="white">
                    <a:lumMod val="50000"/>
                  </a:prstClr>
                </a:solidFill>
                <a:latin typeface="Segoe UI"/>
              </a:rPr>
            </a:br>
            <a:r>
              <a:rPr lang="en-US" sz="1175" kern="0" dirty="0">
                <a:solidFill>
                  <a:prstClr val="white">
                    <a:lumMod val="50000"/>
                  </a:prstClr>
                </a:solidFill>
                <a:latin typeface="Segoe UI"/>
              </a:rPr>
              <a:t>(</a:t>
            </a:r>
            <a:r>
              <a:rPr lang="en-US" sz="1028" kern="0" dirty="0">
                <a:solidFill>
                  <a:prstClr val="white">
                    <a:lumMod val="50000"/>
                  </a:prstClr>
                </a:solidFill>
                <a:latin typeface="Segoe UI"/>
              </a:rPr>
              <a:t>Windows, Wind River, Ubuntu, etc.) </a:t>
            </a:r>
            <a:endParaRPr lang="en-US" sz="1175" kern="0" dirty="0">
              <a:solidFill>
                <a:prstClr val="white">
                  <a:lumMod val="50000"/>
                </a:prstClr>
              </a:solidFill>
              <a:latin typeface="Segoe UI"/>
            </a:endParaRPr>
          </a:p>
        </p:txBody>
      </p:sp>
      <p:sp>
        <p:nvSpPr>
          <p:cNvPr id="22" name="Rectangle 21"/>
          <p:cNvSpPr/>
          <p:nvPr/>
        </p:nvSpPr>
        <p:spPr>
          <a:xfrm>
            <a:off x="4079044" y="4136787"/>
            <a:ext cx="3137042" cy="369279"/>
          </a:xfrm>
          <a:prstGeom prst="rect">
            <a:avLst/>
          </a:prstGeom>
        </p:spPr>
        <p:txBody>
          <a:bodyPr wrap="square">
            <a:spAutoFit/>
          </a:bodyPr>
          <a:lstStyle/>
          <a:p>
            <a:pPr defTabSz="914192">
              <a:defRPr/>
            </a:pPr>
            <a:r>
              <a:rPr lang="en-US" sz="1765" kern="0" dirty="0">
                <a:solidFill>
                  <a:sysClr val="windowText" lastClr="000000"/>
                </a:solidFill>
                <a:latin typeface="Segoe UI"/>
              </a:rPr>
              <a:t>Gateway hardware</a:t>
            </a:r>
          </a:p>
        </p:txBody>
      </p:sp>
    </p:spTree>
    <p:extLst>
      <p:ext uri="{BB962C8B-B14F-4D97-AF65-F5344CB8AC3E}">
        <p14:creationId xmlns:p14="http://schemas.microsoft.com/office/powerpoint/2010/main" val="814513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animBg="1"/>
      <p:bldP spid="10" grpId="0"/>
      <p:bldP spid="12" grpId="0" animBg="1"/>
      <p:bldP spid="14" grpId="0" animBg="1"/>
      <p:bldP spid="15" grpId="0"/>
      <p:bldP spid="16" grpId="0"/>
      <p:bldP spid="18" grpId="0" animBg="1"/>
      <p:bldP spid="19" grpId="0"/>
      <p:bldP spid="20" grpId="0" animBg="1"/>
      <p:bldP spid="21" grpId="0" animBg="1"/>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Certified for IoT</a:t>
            </a:r>
          </a:p>
        </p:txBody>
      </p:sp>
      <p:sp>
        <p:nvSpPr>
          <p:cNvPr id="4" name="Text Placeholder 3"/>
          <p:cNvSpPr>
            <a:spLocks noGrp="1"/>
          </p:cNvSpPr>
          <p:nvPr>
            <p:ph type="body" sz="quarter" idx="10"/>
          </p:nvPr>
        </p:nvSpPr>
        <p:spPr>
          <a:xfrm>
            <a:off x="269240" y="1189495"/>
            <a:ext cx="6797887" cy="4198270"/>
          </a:xfrm>
        </p:spPr>
        <p:txBody>
          <a:bodyPr/>
          <a:lstStyle/>
          <a:p>
            <a:pPr defTabSz="932563">
              <a:defRPr/>
            </a:pPr>
            <a:r>
              <a:rPr lang="en-US" sz="3200" dirty="0">
                <a:solidFill>
                  <a:schemeClr val="tx2"/>
                </a:solidFill>
              </a:rPr>
              <a:t>Certified to Work Great with Azure IoT</a:t>
            </a:r>
          </a:p>
          <a:p>
            <a:pPr lvl="1" defTabSz="932563">
              <a:defRPr/>
            </a:pPr>
            <a:r>
              <a:rPr lang="en-US" sz="1765" dirty="0">
                <a:solidFill>
                  <a:schemeClr val="tx1"/>
                </a:solidFill>
              </a:rPr>
              <a:t>Heterogeneous operating systems &amp; devices</a:t>
            </a:r>
            <a:endParaRPr lang="en-US" sz="1600" dirty="0">
              <a:solidFill>
                <a:schemeClr val="tx1"/>
              </a:solidFill>
            </a:endParaRPr>
          </a:p>
          <a:p>
            <a:pPr defTabSz="932563">
              <a:defRPr/>
            </a:pPr>
            <a:r>
              <a:rPr lang="en-US" sz="3200" dirty="0">
                <a:solidFill>
                  <a:schemeClr val="tx2"/>
                </a:solidFill>
              </a:rPr>
              <a:t>Over 70 Partners &amp; Growing</a:t>
            </a:r>
            <a:endParaRPr lang="en-US" sz="3200" dirty="0">
              <a:solidFill>
                <a:schemeClr val="tx1"/>
              </a:solidFill>
            </a:endParaRPr>
          </a:p>
          <a:p>
            <a:pPr defTabSz="932563">
              <a:defRPr/>
            </a:pPr>
            <a:r>
              <a:rPr lang="en-US" sz="3200" dirty="0">
                <a:solidFill>
                  <a:schemeClr val="tx2"/>
                </a:solidFill>
              </a:rPr>
              <a:t>Over 110 Devices Certified</a:t>
            </a:r>
            <a:endParaRPr lang="en-US" sz="1600" dirty="0">
              <a:solidFill>
                <a:schemeClr val="tx1"/>
              </a:solidFill>
            </a:endParaRPr>
          </a:p>
          <a:p>
            <a:pPr defTabSz="932563">
              <a:defRPr/>
            </a:pPr>
            <a:r>
              <a:rPr lang="en-US" sz="3200" dirty="0">
                <a:solidFill>
                  <a:schemeClr val="tx2"/>
                </a:solidFill>
              </a:rPr>
              <a:t>Azure IoT Device SDK Supports Even More!</a:t>
            </a:r>
          </a:p>
          <a:p>
            <a:pPr lvl="1" defTabSz="932563">
              <a:defRPr/>
            </a:pPr>
            <a:r>
              <a:rPr lang="en-US" sz="1765" dirty="0">
                <a:solidFill>
                  <a:schemeClr val="tx1"/>
                </a:solidFill>
              </a:rPr>
              <a:t>Azure IoT Device SDK supports more than Azure Certified for IoT and is easy to adapt to new devices and operating systems</a:t>
            </a:r>
          </a:p>
          <a:p>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67127" y="963833"/>
            <a:ext cx="4942948" cy="2631014"/>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92568" y="3594847"/>
            <a:ext cx="4884017" cy="3130924"/>
          </a:xfrm>
          <a:prstGeom prst="rect">
            <a:avLst/>
          </a:prstGeom>
        </p:spPr>
      </p:pic>
    </p:spTree>
    <p:extLst>
      <p:ext uri="{BB962C8B-B14F-4D97-AF65-F5344CB8AC3E}">
        <p14:creationId xmlns:p14="http://schemas.microsoft.com/office/powerpoint/2010/main" val="3379045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Starter Kits</a:t>
            </a:r>
          </a:p>
        </p:txBody>
      </p:sp>
      <p:pic>
        <p:nvPicPr>
          <p:cNvPr id="5" name="Picture 4"/>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a:ext>
            </a:extLst>
          </a:blip>
          <a:srcRect l="11542" r="11542"/>
          <a:stretch/>
        </p:blipFill>
        <p:spPr>
          <a:xfrm>
            <a:off x="541350" y="3148237"/>
            <a:ext cx="1462832" cy="1462832"/>
          </a:xfrm>
          <a:prstGeom prst="rect">
            <a:avLst/>
          </a:prstGeom>
        </p:spPr>
      </p:pic>
      <p:pic>
        <p:nvPicPr>
          <p:cNvPr id="6" name="Picture 5"/>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9943" b="89773" l="0" r="100000">
                        <a14:foregroundMark x1="94051" y1="42614" x2="94051" y2="42614"/>
                        <a14:foregroundMark x1="93768" y1="45455" x2="93768" y2="45455"/>
                      </a14:backgroundRemoval>
                    </a14:imgEffect>
                  </a14:imgLayer>
                </a14:imgProps>
              </a:ext>
              <a:ext uri="{28A0092B-C50C-407E-A947-70E740481C1C}">
                <a14:useLocalDpi xmlns:a14="http://schemas.microsoft.com/office/drawing/2010/main"/>
              </a:ext>
            </a:extLst>
          </a:blip>
          <a:srcRect/>
          <a:stretch/>
        </p:blipFill>
        <p:spPr>
          <a:xfrm>
            <a:off x="541350" y="4777892"/>
            <a:ext cx="1462832" cy="1462832"/>
          </a:xfrm>
          <a:prstGeom prst="rect">
            <a:avLst/>
          </a:prstGeom>
        </p:spPr>
      </p:pic>
      <p:pic>
        <p:nvPicPr>
          <p:cNvPr id="7" name="Picture 6"/>
          <p:cNvPicPr>
            <a:picLocks noChangeAspect="1"/>
          </p:cNvPicPr>
          <p:nvPr/>
        </p:nvPicPr>
        <p:blipFill rotWithShape="1">
          <a:blip r:embed="rId6" cstate="email">
            <a:extLst>
              <a:ext uri="{BEBA8EAE-BF5A-486C-A8C5-ECC9F3942E4B}">
                <a14:imgProps xmlns:a14="http://schemas.microsoft.com/office/drawing/2010/main">
                  <a14:imgLayer r:embed="rId7">
                    <a14:imgEffect>
                      <a14:backgroundRemoval t="0" b="99148" l="285" r="99715">
                        <a14:foregroundMark x1="94587" y1="43466" x2="94587" y2="43466"/>
                      </a14:backgroundRemoval>
                    </a14:imgEffect>
                  </a14:imgLayer>
                </a14:imgProps>
              </a:ext>
              <a:ext uri="{28A0092B-C50C-407E-A947-70E740481C1C}">
                <a14:useLocalDpi xmlns:a14="http://schemas.microsoft.com/office/drawing/2010/main"/>
              </a:ext>
            </a:extLst>
          </a:blip>
          <a:srcRect/>
          <a:stretch/>
        </p:blipFill>
        <p:spPr>
          <a:xfrm>
            <a:off x="541350" y="1518582"/>
            <a:ext cx="1462832" cy="1462832"/>
          </a:xfrm>
          <a:prstGeom prst="rect">
            <a:avLst/>
          </a:prstGeom>
        </p:spPr>
      </p:pic>
      <p:sp>
        <p:nvSpPr>
          <p:cNvPr id="8" name="TextBox 7"/>
          <p:cNvSpPr txBox="1"/>
          <p:nvPr/>
        </p:nvSpPr>
        <p:spPr>
          <a:xfrm>
            <a:off x="1993071" y="1412045"/>
            <a:ext cx="3542495" cy="1296709"/>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Raspberry Pi 2 Kit</a:t>
            </a:r>
          </a:p>
          <a:p>
            <a:pPr defTabSz="914225">
              <a:lnSpc>
                <a:spcPct val="90000"/>
              </a:lnSpc>
              <a:spcAft>
                <a:spcPts val="600"/>
              </a:spcAft>
              <a:defRPr/>
            </a:pPr>
            <a:r>
              <a:rPr lang="en-US" kern="0" dirty="0">
                <a:solidFill>
                  <a:sysClr val="windowText" lastClr="000000"/>
                </a:solidFill>
              </a:rPr>
              <a:t>Windows 10 and Raspbian</a:t>
            </a:r>
          </a:p>
          <a:p>
            <a:pPr defTabSz="914225">
              <a:lnSpc>
                <a:spcPct val="90000"/>
              </a:lnSpc>
              <a:spcAft>
                <a:spcPts val="600"/>
              </a:spcAft>
              <a:defRPr/>
            </a:pPr>
            <a:r>
              <a:rPr lang="en-US" kern="0" dirty="0">
                <a:solidFill>
                  <a:sysClr val="windowText" lastClr="000000"/>
                </a:solidFill>
              </a:rPr>
              <a:t>Samples in C and C#</a:t>
            </a:r>
          </a:p>
        </p:txBody>
      </p:sp>
      <p:sp>
        <p:nvSpPr>
          <p:cNvPr id="9" name="TextBox 8"/>
          <p:cNvSpPr txBox="1"/>
          <p:nvPr/>
        </p:nvSpPr>
        <p:spPr>
          <a:xfrm>
            <a:off x="1964802" y="2996971"/>
            <a:ext cx="3542495" cy="1296709"/>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Feather M0 Wi-Fi Kit</a:t>
            </a:r>
          </a:p>
          <a:p>
            <a:pPr defTabSz="914225">
              <a:lnSpc>
                <a:spcPct val="90000"/>
              </a:lnSpc>
              <a:spcAft>
                <a:spcPts val="600"/>
              </a:spcAft>
              <a:defRPr/>
            </a:pPr>
            <a:r>
              <a:rPr lang="en-US" kern="0" dirty="0">
                <a:solidFill>
                  <a:sysClr val="windowText" lastClr="000000"/>
                </a:solidFill>
              </a:rPr>
              <a:t>RTOS</a:t>
            </a:r>
          </a:p>
          <a:p>
            <a:pPr defTabSz="914225">
              <a:lnSpc>
                <a:spcPct val="90000"/>
              </a:lnSpc>
              <a:spcAft>
                <a:spcPts val="600"/>
              </a:spcAft>
              <a:defRPr/>
            </a:pPr>
            <a:r>
              <a:rPr lang="en-US" kern="0" dirty="0">
                <a:solidFill>
                  <a:sysClr val="windowText" lastClr="000000"/>
                </a:solidFill>
              </a:rPr>
              <a:t>Samples in Arduino IDE and C </a:t>
            </a:r>
          </a:p>
        </p:txBody>
      </p:sp>
      <p:sp>
        <p:nvSpPr>
          <p:cNvPr id="10" name="TextBox 9"/>
          <p:cNvSpPr txBox="1"/>
          <p:nvPr/>
        </p:nvSpPr>
        <p:spPr>
          <a:xfrm>
            <a:off x="1963215" y="4673133"/>
            <a:ext cx="4207487" cy="127716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Feather Huzzah ESP8266 Kit</a:t>
            </a:r>
          </a:p>
          <a:p>
            <a:pPr defTabSz="914225">
              <a:lnSpc>
                <a:spcPct val="90000"/>
              </a:lnSpc>
              <a:spcAft>
                <a:spcPts val="600"/>
              </a:spcAft>
              <a:defRPr/>
            </a:pPr>
            <a:r>
              <a:rPr lang="en-US" kern="0" dirty="0">
                <a:solidFill>
                  <a:sysClr val="windowText" lastClr="000000"/>
                </a:solidFill>
              </a:rPr>
              <a:t>RTOS</a:t>
            </a:r>
          </a:p>
          <a:p>
            <a:pPr defTabSz="914225">
              <a:lnSpc>
                <a:spcPct val="90000"/>
              </a:lnSpc>
              <a:spcAft>
                <a:spcPts val="600"/>
              </a:spcAft>
              <a:defRPr/>
            </a:pPr>
            <a:r>
              <a:rPr lang="en-US" kern="0" dirty="0">
                <a:solidFill>
                  <a:sysClr val="windowText" lastClr="000000"/>
                </a:solidFill>
              </a:rPr>
              <a:t>Samples in Arduino IDE and C </a:t>
            </a:r>
          </a:p>
        </p:txBody>
      </p:sp>
      <p:grpSp>
        <p:nvGrpSpPr>
          <p:cNvPr id="11" name="Group 10"/>
          <p:cNvGrpSpPr/>
          <p:nvPr/>
        </p:nvGrpSpPr>
        <p:grpSpPr>
          <a:xfrm>
            <a:off x="6754592" y="3371776"/>
            <a:ext cx="5005327" cy="1534599"/>
            <a:chOff x="6904037" y="2099287"/>
            <a:chExt cx="5006037" cy="1534817"/>
          </a:xfrm>
        </p:grpSpPr>
        <p:pic>
          <p:nvPicPr>
            <p:cNvPr id="12" name="Picture 11"/>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4037" y="2171064"/>
              <a:ext cx="1463040" cy="1463040"/>
            </a:xfrm>
            <a:prstGeom prst="rect">
              <a:avLst/>
            </a:prstGeom>
          </p:spPr>
        </p:pic>
        <p:sp>
          <p:nvSpPr>
            <p:cNvPr id="13" name="TextBox 12"/>
            <p:cNvSpPr txBox="1"/>
            <p:nvPr/>
          </p:nvSpPr>
          <p:spPr>
            <a:xfrm>
              <a:off x="8367077" y="2099287"/>
              <a:ext cx="3542997" cy="129689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ThingDev Kit</a:t>
              </a:r>
            </a:p>
            <a:p>
              <a:pPr defTabSz="914225">
                <a:lnSpc>
                  <a:spcPct val="90000"/>
                </a:lnSpc>
                <a:spcAft>
                  <a:spcPts val="600"/>
                </a:spcAft>
                <a:defRPr/>
              </a:pPr>
              <a:r>
                <a:rPr lang="en-US" kern="0" dirty="0">
                  <a:solidFill>
                    <a:sysClr val="windowText" lastClr="000000"/>
                  </a:solidFill>
                </a:rPr>
                <a:t>RTOS</a:t>
              </a:r>
            </a:p>
            <a:p>
              <a:pPr defTabSz="914225">
                <a:lnSpc>
                  <a:spcPct val="90000"/>
                </a:lnSpc>
                <a:spcAft>
                  <a:spcPts val="600"/>
                </a:spcAft>
                <a:defRPr/>
              </a:pPr>
              <a:r>
                <a:rPr lang="en-US" kern="0" dirty="0">
                  <a:solidFill>
                    <a:sysClr val="windowText" lastClr="000000"/>
                  </a:solidFill>
                </a:rPr>
                <a:t>Samples in Arduino and C</a:t>
              </a:r>
            </a:p>
          </p:txBody>
        </p:sp>
      </p:grpSp>
      <p:grpSp>
        <p:nvGrpSpPr>
          <p:cNvPr id="14" name="Group 13"/>
          <p:cNvGrpSpPr/>
          <p:nvPr/>
        </p:nvGrpSpPr>
        <p:grpSpPr>
          <a:xfrm>
            <a:off x="6754592" y="1506466"/>
            <a:ext cx="5074531" cy="1422198"/>
            <a:chOff x="6858000" y="4206240"/>
            <a:chExt cx="5075251" cy="1422400"/>
          </a:xfrm>
        </p:grpSpPr>
        <p:sp>
          <p:nvSpPr>
            <p:cNvPr id="15" name="TextBox 14"/>
            <p:cNvSpPr txBox="1"/>
            <p:nvPr/>
          </p:nvSpPr>
          <p:spPr>
            <a:xfrm>
              <a:off x="8390254" y="4259262"/>
              <a:ext cx="3542997" cy="129689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Intel Edison Kit</a:t>
              </a:r>
            </a:p>
            <a:p>
              <a:pPr defTabSz="914225">
                <a:lnSpc>
                  <a:spcPct val="90000"/>
                </a:lnSpc>
                <a:spcAft>
                  <a:spcPts val="600"/>
                </a:spcAft>
                <a:defRPr/>
              </a:pPr>
              <a:r>
                <a:rPr lang="en-US" kern="0" dirty="0">
                  <a:solidFill>
                    <a:sysClr val="windowText" lastClr="000000"/>
                  </a:solidFill>
                </a:rPr>
                <a:t>Linux Yocto</a:t>
              </a:r>
            </a:p>
            <a:p>
              <a:pPr defTabSz="914225">
                <a:lnSpc>
                  <a:spcPct val="90000"/>
                </a:lnSpc>
                <a:spcAft>
                  <a:spcPts val="600"/>
                </a:spcAft>
                <a:defRPr/>
              </a:pPr>
              <a:r>
                <a:rPr lang="en-US" kern="0" dirty="0">
                  <a:solidFill>
                    <a:sysClr val="windowText" lastClr="000000"/>
                  </a:solidFill>
                </a:rPr>
                <a:t>Samples in JavaScript (Node.js)</a:t>
              </a:r>
            </a:p>
          </p:txBody>
        </p:sp>
        <p:pic>
          <p:nvPicPr>
            <p:cNvPr id="16" name="Picture 15"/>
            <p:cNvPicPr>
              <a:picLocks noChangeAspect="1"/>
            </p:cNvPicPr>
            <p:nvPr/>
          </p:nvPicPr>
          <p:blipFill rotWithShape="1">
            <a:blip r:embed="rId9" cstate="email">
              <a:clrChange>
                <a:clrFrom>
                  <a:srgbClr val="E4E4E4"/>
                </a:clrFrom>
                <a:clrTo>
                  <a:srgbClr val="E4E4E4">
                    <a:alpha val="0"/>
                  </a:srgbClr>
                </a:clrTo>
              </a:clrChange>
              <a:extLst>
                <a:ext uri="{BEBA8EAE-BF5A-486C-A8C5-ECC9F3942E4B}">
                  <a14:imgProps xmlns:a14="http://schemas.microsoft.com/office/drawing/2010/main">
                    <a14:imgLayer r:embed="rId10">
                      <a14:imgEffect>
                        <a14:backgroundRemoval t="9763" b="93787" l="2681" r="94102">
                          <a14:foregroundMark x1="71582" y1="29586" x2="71582" y2="29586"/>
                        </a14:backgroundRemoval>
                      </a14:imgEffect>
                    </a14:imgLayer>
                  </a14:imgProps>
                </a:ext>
                <a:ext uri="{28A0092B-C50C-407E-A947-70E740481C1C}">
                  <a14:useLocalDpi xmlns:a14="http://schemas.microsoft.com/office/drawing/2010/main"/>
                </a:ext>
              </a:extLst>
            </a:blip>
            <a:srcRect b="-1282"/>
            <a:stretch/>
          </p:blipFill>
          <p:spPr>
            <a:xfrm>
              <a:off x="6858000" y="4206240"/>
              <a:ext cx="1554480" cy="1422400"/>
            </a:xfrm>
            <a:prstGeom prst="rect">
              <a:avLst/>
            </a:prstGeom>
          </p:spPr>
        </p:pic>
      </p:grpSp>
      <p:sp>
        <p:nvSpPr>
          <p:cNvPr id="17" name="TextBox 16"/>
          <p:cNvSpPr txBox="1"/>
          <p:nvPr/>
        </p:nvSpPr>
        <p:spPr>
          <a:xfrm>
            <a:off x="8112956" y="5595360"/>
            <a:ext cx="3946600" cy="86939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000" kern="0" dirty="0">
                <a:solidFill>
                  <a:schemeClr val="bg1"/>
                </a:solidFill>
                <a:hlinkClick r:id="rId11"/>
              </a:rPr>
              <a:t>http://azure.com/iotstarterkits</a:t>
            </a:r>
            <a:endParaRPr lang="en-US" sz="2000" kern="0" dirty="0">
              <a:solidFill>
                <a:schemeClr val="bg1"/>
              </a:solidFill>
            </a:endParaRPr>
          </a:p>
          <a:p>
            <a:pPr defTabSz="914225">
              <a:lnSpc>
                <a:spcPct val="90000"/>
              </a:lnSpc>
              <a:spcAft>
                <a:spcPts val="600"/>
              </a:spcAft>
              <a:defRPr/>
            </a:pPr>
            <a:endParaRPr lang="en-US" sz="1600" kern="0" dirty="0">
              <a:solidFill>
                <a:schemeClr val="bg1"/>
              </a:solidFill>
            </a:endParaRPr>
          </a:p>
        </p:txBody>
      </p:sp>
    </p:spTree>
    <p:extLst>
      <p:ext uri="{BB962C8B-B14F-4D97-AF65-F5344CB8AC3E}">
        <p14:creationId xmlns:p14="http://schemas.microsoft.com/office/powerpoint/2010/main" val="2921461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Internet of </a:t>
            </a:r>
            <a:r>
              <a:rPr lang="en-US" strike="sngStrike" dirty="0"/>
              <a:t>the</a:t>
            </a:r>
            <a:r>
              <a:rPr lang="en-US" dirty="0"/>
              <a:t> </a:t>
            </a:r>
            <a:r>
              <a:rPr lang="en-US" dirty="0">
                <a:solidFill>
                  <a:srgbClr val="0070C0"/>
                </a:solidFill>
              </a:rPr>
              <a:t>Your</a:t>
            </a:r>
            <a:r>
              <a:rPr lang="en-US" dirty="0"/>
              <a:t> Things</a:t>
            </a:r>
          </a:p>
        </p:txBody>
      </p:sp>
      <p:sp>
        <p:nvSpPr>
          <p:cNvPr id="2" name="Text Placeholder 1"/>
          <p:cNvSpPr>
            <a:spLocks noGrp="1"/>
          </p:cNvSpPr>
          <p:nvPr>
            <p:ph type="body" sz="quarter" idx="12"/>
          </p:nvPr>
        </p:nvSpPr>
        <p:spPr/>
        <p:txBody>
          <a:bodyPr/>
          <a:lstStyle/>
          <a:p>
            <a:r>
              <a:rPr lang="en-US" dirty="0"/>
              <a:t>Juan Manuel Servera</a:t>
            </a:r>
          </a:p>
          <a:p>
            <a:r>
              <a:rPr lang="en-US" dirty="0"/>
              <a:t>@</a:t>
            </a:r>
            <a:r>
              <a:rPr lang="en-US" dirty="0" err="1"/>
              <a:t>jmservera</a:t>
            </a:r>
            <a:endParaRPr lang="en-US" dirty="0"/>
          </a:p>
          <a:p>
            <a:r>
              <a:rPr lang="es-ES" dirty="0"/>
              <a:t>juanserv@microsoft.com</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393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4294967295"/>
          </p:nvPr>
        </p:nvSpPr>
        <p:spPr>
          <a:xfrm>
            <a:off x="463776" y="1412045"/>
            <a:ext cx="11728225" cy="2326658"/>
          </a:xfrm>
        </p:spPr>
        <p:txBody>
          <a:bodyPr>
            <a:noAutofit/>
          </a:bodyPr>
          <a:lstStyle/>
          <a:p>
            <a:pPr marL="0" indent="0">
              <a:buNone/>
            </a:pPr>
            <a:r>
              <a:rPr lang="en-US" sz="1568" dirty="0">
                <a:latin typeface="+mn-lt"/>
              </a:rPr>
              <a:t>Azure IoT Client SDKs:</a:t>
            </a:r>
            <a:br>
              <a:rPr lang="en-US" sz="1568" dirty="0">
                <a:latin typeface="+mn-lt"/>
              </a:rPr>
            </a:br>
            <a:r>
              <a:rPr lang="en-US" sz="1568" dirty="0">
                <a:latin typeface="+mn-lt"/>
              </a:rPr>
              <a:t>	</a:t>
            </a:r>
            <a:r>
              <a:rPr lang="en-US" sz="1568" dirty="0">
                <a:latin typeface="+mn-lt"/>
                <a:hlinkClick r:id="rId3"/>
              </a:rPr>
              <a:t>github.com/azure/azure-</a:t>
            </a:r>
            <a:r>
              <a:rPr lang="en-US" sz="1568" dirty="0" err="1">
                <a:latin typeface="+mn-lt"/>
                <a:hlinkClick r:id="rId3"/>
              </a:rPr>
              <a:t>iot</a:t>
            </a:r>
            <a:r>
              <a:rPr lang="en-US" sz="1568" dirty="0">
                <a:latin typeface="+mn-lt"/>
                <a:hlinkClick r:id="rId3"/>
              </a:rPr>
              <a:t>-</a:t>
            </a:r>
            <a:r>
              <a:rPr lang="en-US" sz="1568" dirty="0" err="1">
                <a:latin typeface="+mn-lt"/>
                <a:hlinkClick r:id="rId3"/>
              </a:rPr>
              <a:t>sdks</a:t>
            </a:r>
            <a:endParaRPr lang="en-US" sz="1568" dirty="0">
              <a:latin typeface="+mn-lt"/>
            </a:endParaRPr>
          </a:p>
          <a:p>
            <a:pPr marL="0" indent="0">
              <a:buNone/>
            </a:pPr>
            <a:r>
              <a:rPr lang="en-US" sz="1568" dirty="0">
                <a:latin typeface="+mn-lt"/>
              </a:rPr>
              <a:t>Get started with Azure IoT Hub device management: </a:t>
            </a:r>
            <a:br>
              <a:rPr lang="en-US" sz="1568" dirty="0">
                <a:latin typeface="+mn-lt"/>
              </a:rPr>
            </a:br>
            <a:r>
              <a:rPr lang="en-US" sz="1568" dirty="0">
                <a:latin typeface="+mn-lt"/>
              </a:rPr>
              <a:t>	</a:t>
            </a:r>
            <a:r>
              <a:rPr lang="en-US" sz="1568" dirty="0">
                <a:latin typeface="+mn-lt"/>
                <a:hlinkClick r:id="rId4"/>
              </a:rPr>
              <a:t>azure.microsoft.com/</a:t>
            </a:r>
            <a:r>
              <a:rPr lang="en-US" sz="1568" dirty="0" err="1">
                <a:latin typeface="+mn-lt"/>
                <a:hlinkClick r:id="rId4"/>
              </a:rPr>
              <a:t>en</a:t>
            </a:r>
            <a:r>
              <a:rPr lang="en-US" sz="1568" dirty="0">
                <a:latin typeface="+mn-lt"/>
                <a:hlinkClick r:id="rId4"/>
              </a:rPr>
              <a:t>-us/documentation/articles/</a:t>
            </a:r>
            <a:r>
              <a:rPr lang="en-US" sz="1568" dirty="0" err="1">
                <a:latin typeface="+mn-lt"/>
                <a:hlinkClick r:id="rId4"/>
              </a:rPr>
              <a:t>iot</a:t>
            </a:r>
            <a:r>
              <a:rPr lang="en-US" sz="1568" dirty="0">
                <a:latin typeface="+mn-lt"/>
                <a:hlinkClick r:id="rId4"/>
              </a:rPr>
              <a:t>-hub-device-management-get-started/</a:t>
            </a:r>
            <a:endParaRPr lang="en-US" sz="1568" dirty="0">
              <a:latin typeface="+mn-lt"/>
            </a:endParaRPr>
          </a:p>
          <a:p>
            <a:pPr marL="0" indent="0">
              <a:buNone/>
            </a:pPr>
            <a:r>
              <a:rPr lang="en-US" sz="1568" dirty="0">
                <a:latin typeface="+mn-lt"/>
              </a:rPr>
              <a:t>Azure IoT Gateway SDK repo: </a:t>
            </a:r>
            <a:br>
              <a:rPr lang="en-US" sz="1568" dirty="0">
                <a:latin typeface="+mn-lt"/>
              </a:rPr>
            </a:br>
            <a:r>
              <a:rPr lang="en-US" sz="1568" dirty="0">
                <a:latin typeface="+mn-lt"/>
              </a:rPr>
              <a:t>	</a:t>
            </a:r>
            <a:r>
              <a:rPr lang="en-US" sz="1568" dirty="0">
                <a:latin typeface="+mn-lt"/>
                <a:hlinkClick r:id="rId5" action="ppaction://hlinkfile"/>
              </a:rPr>
              <a:t>github.com/Azure/azure-</a:t>
            </a:r>
            <a:r>
              <a:rPr lang="en-US" sz="1568" dirty="0" err="1">
                <a:latin typeface="+mn-lt"/>
                <a:hlinkClick r:id="rId5" action="ppaction://hlinkfile"/>
              </a:rPr>
              <a:t>iot</a:t>
            </a:r>
            <a:r>
              <a:rPr lang="en-US" sz="1568" dirty="0">
                <a:latin typeface="+mn-lt"/>
                <a:hlinkClick r:id="rId5" action="ppaction://hlinkfile"/>
              </a:rPr>
              <a:t>-gateway-</a:t>
            </a:r>
            <a:r>
              <a:rPr lang="en-US" sz="1568" dirty="0" err="1">
                <a:latin typeface="+mn-lt"/>
                <a:hlinkClick r:id="rId5" action="ppaction://hlinkfile"/>
              </a:rPr>
              <a:t>sdk</a:t>
            </a:r>
            <a:endParaRPr lang="en-US" sz="1568" dirty="0">
              <a:latin typeface="+mn-lt"/>
            </a:endParaRPr>
          </a:p>
          <a:p>
            <a:pPr marL="0" indent="0">
              <a:buNone/>
            </a:pPr>
            <a:r>
              <a:rPr lang="en-US" sz="1568" dirty="0">
                <a:solidFill>
                  <a:schemeClr val="tx1"/>
                </a:solidFill>
                <a:latin typeface="Segoe UI"/>
              </a:rPr>
              <a:t>Microsoft Azure IoT reference architecture: </a:t>
            </a:r>
            <a:br>
              <a:rPr lang="en-US" sz="1568" dirty="0">
                <a:gradFill>
                  <a:gsLst>
                    <a:gs pos="1250">
                      <a:prstClr val="white"/>
                    </a:gs>
                    <a:gs pos="100000">
                      <a:prstClr val="white"/>
                    </a:gs>
                  </a:gsLst>
                  <a:lin ang="5400000" scaled="0"/>
                </a:gradFill>
                <a:latin typeface="Segoe UI"/>
              </a:rPr>
            </a:br>
            <a:r>
              <a:rPr lang="en-US" sz="1568" dirty="0">
                <a:gradFill>
                  <a:gsLst>
                    <a:gs pos="1250">
                      <a:prstClr val="white"/>
                    </a:gs>
                    <a:gs pos="100000">
                      <a:prstClr val="white"/>
                    </a:gs>
                  </a:gsLst>
                  <a:lin ang="5400000" scaled="0"/>
                </a:gradFill>
                <a:latin typeface="Segoe UI"/>
              </a:rPr>
              <a:t>	</a:t>
            </a:r>
            <a:r>
              <a:rPr lang="en-US" sz="1568" dirty="0">
                <a:gradFill>
                  <a:gsLst>
                    <a:gs pos="1250">
                      <a:prstClr val="white"/>
                    </a:gs>
                    <a:gs pos="100000">
                      <a:prstClr val="white"/>
                    </a:gs>
                  </a:gsLst>
                  <a:lin ang="5400000" scaled="0"/>
                </a:gradFill>
                <a:latin typeface="Segoe UI"/>
                <a:hlinkClick r:id="rId6"/>
              </a:rPr>
              <a:t>azure.microsoft.com/</a:t>
            </a:r>
            <a:r>
              <a:rPr lang="en-US" sz="1568" dirty="0" err="1">
                <a:gradFill>
                  <a:gsLst>
                    <a:gs pos="1250">
                      <a:prstClr val="white"/>
                    </a:gs>
                    <a:gs pos="100000">
                      <a:prstClr val="white"/>
                    </a:gs>
                  </a:gsLst>
                  <a:lin ang="5400000" scaled="0"/>
                </a:gradFill>
                <a:latin typeface="Segoe UI"/>
                <a:hlinkClick r:id="rId6"/>
              </a:rPr>
              <a:t>en</a:t>
            </a:r>
            <a:r>
              <a:rPr lang="en-US" sz="1568" dirty="0">
                <a:gradFill>
                  <a:gsLst>
                    <a:gs pos="1250">
                      <a:prstClr val="white"/>
                    </a:gs>
                    <a:gs pos="100000">
                      <a:prstClr val="white"/>
                    </a:gs>
                  </a:gsLst>
                  <a:lin ang="5400000" scaled="0"/>
                </a:gradFill>
                <a:latin typeface="Segoe UI"/>
                <a:hlinkClick r:id="rId6"/>
              </a:rPr>
              <a:t>-us/updates/</a:t>
            </a:r>
            <a:r>
              <a:rPr lang="en-US" sz="1568" dirty="0" err="1">
                <a:gradFill>
                  <a:gsLst>
                    <a:gs pos="1250">
                      <a:prstClr val="white"/>
                    </a:gs>
                    <a:gs pos="100000">
                      <a:prstClr val="white"/>
                    </a:gs>
                  </a:gsLst>
                  <a:lin ang="5400000" scaled="0"/>
                </a:gradFill>
                <a:latin typeface="Segoe UI"/>
                <a:hlinkClick r:id="rId6"/>
              </a:rPr>
              <a:t>microsoft</a:t>
            </a:r>
            <a:r>
              <a:rPr lang="en-US" sz="1568" dirty="0">
                <a:gradFill>
                  <a:gsLst>
                    <a:gs pos="1250">
                      <a:prstClr val="white"/>
                    </a:gs>
                    <a:gs pos="100000">
                      <a:prstClr val="white"/>
                    </a:gs>
                  </a:gsLst>
                  <a:lin ang="5400000" scaled="0"/>
                </a:gradFill>
                <a:latin typeface="Segoe UI"/>
                <a:hlinkClick r:id="rId6"/>
              </a:rPr>
              <a:t>-azure-</a:t>
            </a:r>
            <a:r>
              <a:rPr lang="en-US" sz="1568" dirty="0" err="1">
                <a:gradFill>
                  <a:gsLst>
                    <a:gs pos="1250">
                      <a:prstClr val="white"/>
                    </a:gs>
                    <a:gs pos="100000">
                      <a:prstClr val="white"/>
                    </a:gs>
                  </a:gsLst>
                  <a:lin ang="5400000" scaled="0"/>
                </a:gradFill>
                <a:latin typeface="Segoe UI"/>
                <a:hlinkClick r:id="rId6"/>
              </a:rPr>
              <a:t>iot</a:t>
            </a:r>
            <a:r>
              <a:rPr lang="en-US" sz="1568" dirty="0">
                <a:gradFill>
                  <a:gsLst>
                    <a:gs pos="1250">
                      <a:prstClr val="white"/>
                    </a:gs>
                    <a:gs pos="100000">
                      <a:prstClr val="white"/>
                    </a:gs>
                  </a:gsLst>
                  <a:lin ang="5400000" scaled="0"/>
                </a:gradFill>
                <a:latin typeface="Segoe UI"/>
                <a:hlinkClick r:id="rId6"/>
              </a:rPr>
              <a:t>-reference-architecture-available/</a:t>
            </a:r>
            <a:endParaRPr lang="en-US" sz="1568" dirty="0">
              <a:gradFill>
                <a:gsLst>
                  <a:gs pos="1250">
                    <a:prstClr val="white"/>
                  </a:gs>
                  <a:gs pos="100000">
                    <a:prstClr val="white"/>
                  </a:gs>
                </a:gsLst>
                <a:lin ang="5400000" scaled="0"/>
              </a:gradFill>
              <a:latin typeface="Segoe UI"/>
            </a:endParaRPr>
          </a:p>
          <a:p>
            <a:pPr marL="0" indent="0">
              <a:buNone/>
            </a:pPr>
            <a:r>
              <a:rPr lang="en-US" sz="1568" dirty="0">
                <a:latin typeface="+mn-lt"/>
              </a:rPr>
              <a:t>Azure IoT Partner Portal: </a:t>
            </a:r>
            <a:br>
              <a:rPr lang="en-US" sz="1568" dirty="0">
                <a:latin typeface="+mn-lt"/>
              </a:rPr>
            </a:br>
            <a:r>
              <a:rPr lang="en-US" sz="1568" dirty="0">
                <a:latin typeface="+mn-lt"/>
              </a:rPr>
              <a:t>	</a:t>
            </a:r>
            <a:r>
              <a:rPr lang="en-US" sz="1568" dirty="0">
                <a:latin typeface="+mn-lt"/>
                <a:hlinkClick r:id="rId7" action="ppaction://hlinkfile"/>
              </a:rPr>
              <a:t>aka.ms/</a:t>
            </a:r>
            <a:r>
              <a:rPr lang="en-US" sz="1568" dirty="0" err="1">
                <a:latin typeface="+mn-lt"/>
                <a:hlinkClick r:id="rId7" action="ppaction://hlinkfile"/>
              </a:rPr>
              <a:t>AzureIoTPartner</a:t>
            </a:r>
            <a:endParaRPr lang="en-US" sz="1568" dirty="0">
              <a:latin typeface="+mn-lt"/>
            </a:endParaRPr>
          </a:p>
          <a:p>
            <a:pPr marL="0" indent="0">
              <a:buNone/>
            </a:pPr>
            <a:r>
              <a:rPr lang="en-US" sz="1568" dirty="0">
                <a:latin typeface="+mn-lt"/>
              </a:rPr>
              <a:t>Certified for Azure IoT: </a:t>
            </a:r>
            <a:br>
              <a:rPr lang="en-US" sz="1568" dirty="0">
                <a:latin typeface="+mn-lt"/>
              </a:rPr>
            </a:br>
            <a:r>
              <a:rPr lang="en-US" sz="1568" dirty="0">
                <a:latin typeface="+mn-lt"/>
              </a:rPr>
              <a:t>	</a:t>
            </a:r>
            <a:r>
              <a:rPr lang="en-US" sz="1568" dirty="0">
                <a:latin typeface="+mn-lt"/>
                <a:hlinkClick r:id="rId8"/>
              </a:rPr>
              <a:t>www.azure.com/certifiedforiot</a:t>
            </a:r>
            <a:r>
              <a:rPr lang="en-US" sz="1568" dirty="0">
                <a:latin typeface="+mn-lt"/>
              </a:rPr>
              <a:t> </a:t>
            </a:r>
          </a:p>
          <a:p>
            <a:pPr marL="0" indent="0">
              <a:buNone/>
            </a:pPr>
            <a:r>
              <a:rPr lang="en-US" sz="1568" dirty="0">
                <a:latin typeface="+mn-lt"/>
              </a:rPr>
              <a:t>Azure IoT User Voice forum:</a:t>
            </a:r>
            <a:br>
              <a:rPr lang="en-US" sz="1568" dirty="0">
                <a:latin typeface="+mn-lt"/>
              </a:rPr>
            </a:br>
            <a:r>
              <a:rPr lang="en-US" sz="1568" dirty="0">
                <a:latin typeface="+mn-lt"/>
              </a:rPr>
              <a:t>	</a:t>
            </a:r>
            <a:r>
              <a:rPr lang="en-US" sz="1568" dirty="0">
                <a:latin typeface="+mn-lt"/>
                <a:hlinkClick r:id="rId9" action="ppaction://hlinkfile"/>
              </a:rPr>
              <a:t>feedback.azure.com/forums/321918-azure-iot</a:t>
            </a:r>
            <a:endParaRPr lang="en-US" sz="1568" dirty="0">
              <a:latin typeface="+mn-lt"/>
            </a:endParaRPr>
          </a:p>
        </p:txBody>
      </p:sp>
    </p:spTree>
    <p:extLst>
      <p:ext uri="{BB962C8B-B14F-4D97-AF65-F5344CB8AC3E}">
        <p14:creationId xmlns:p14="http://schemas.microsoft.com/office/powerpoint/2010/main" val="16812451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I Start?</a:t>
            </a:r>
          </a:p>
        </p:txBody>
      </p:sp>
      <p:sp>
        <p:nvSpPr>
          <p:cNvPr id="3" name="Text Placeholder 2"/>
          <p:cNvSpPr>
            <a:spLocks noGrp="1"/>
          </p:cNvSpPr>
          <p:nvPr>
            <p:ph type="body" sz="quarter" idx="10"/>
          </p:nvPr>
        </p:nvSpPr>
        <p:spPr>
          <a:xfrm>
            <a:off x="269239" y="1189177"/>
            <a:ext cx="11653523" cy="5671296"/>
          </a:xfrm>
        </p:spPr>
        <p:txBody>
          <a:bodyPr/>
          <a:lstStyle/>
          <a:p>
            <a:r>
              <a:rPr lang="en-US" dirty="0"/>
              <a:t>http://windowsondevices.com</a:t>
            </a:r>
          </a:p>
          <a:p>
            <a:r>
              <a:rPr lang="ca-ES" dirty="0"/>
              <a:t>http://connectthedots.io</a:t>
            </a:r>
            <a:endParaRPr lang="en-US" dirty="0"/>
          </a:p>
          <a:p>
            <a:r>
              <a:rPr lang="en-US" dirty="0"/>
              <a:t>http://microsoft.hackster.io</a:t>
            </a:r>
          </a:p>
          <a:p>
            <a:endParaRPr lang="en-US" dirty="0"/>
          </a:p>
          <a:p>
            <a:pPr algn="ctr"/>
            <a:r>
              <a:rPr lang="en-US" sz="9600" dirty="0"/>
              <a:t>http://thinglabs.io</a:t>
            </a:r>
          </a:p>
          <a:p>
            <a:endParaRPr lang="en-US" dirty="0"/>
          </a:p>
          <a:p>
            <a:endParaRPr lang="en-US" dirty="0"/>
          </a:p>
        </p:txBody>
      </p:sp>
    </p:spTree>
    <p:extLst>
      <p:ext uri="{BB962C8B-B14F-4D97-AF65-F5344CB8AC3E}">
        <p14:creationId xmlns:p14="http://schemas.microsoft.com/office/powerpoint/2010/main" val="42879807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Shape 1552"/>
          <p:cNvSpPr txBox="1">
            <a:spLocks noGrp="1"/>
          </p:cNvSpPr>
          <p:nvPr>
            <p:ph type="title"/>
          </p:nvPr>
        </p:nvSpPr>
        <p:spPr>
          <a:xfrm>
            <a:off x="609600" y="274639"/>
            <a:ext cx="10972800" cy="1143000"/>
          </a:xfrm>
          <a:prstGeom prst="rect">
            <a:avLst/>
          </a:prstGeom>
          <a:noFill/>
          <a:ln>
            <a:noFill/>
          </a:ln>
        </p:spPr>
        <p:txBody>
          <a:bodyPr lIns="121900" tIns="121900" rIns="121900" bIns="121900" anchor="ctr" anchorCtr="0">
            <a:noAutofit/>
          </a:bodyPr>
          <a:lstStyle/>
          <a:p>
            <a:pPr algn="l">
              <a:buSzPct val="25000"/>
            </a:pPr>
            <a:r>
              <a:rPr lang="en-US" sz="3733">
                <a:solidFill>
                  <a:schemeClr val="lt1"/>
                </a:solidFill>
              </a:rPr>
              <a:t>Intel® Edison Module</a:t>
            </a:r>
          </a:p>
        </p:txBody>
      </p:sp>
      <p:sp>
        <p:nvSpPr>
          <p:cNvPr id="1553" name="Shape 1553"/>
          <p:cNvSpPr txBox="1">
            <a:spLocks noGrp="1"/>
          </p:cNvSpPr>
          <p:nvPr>
            <p:ph type="body" idx="1"/>
          </p:nvPr>
        </p:nvSpPr>
        <p:spPr>
          <a:xfrm>
            <a:off x="258945" y="1137289"/>
            <a:ext cx="5934159" cy="4945720"/>
          </a:xfrm>
          <a:prstGeom prst="rect">
            <a:avLst/>
          </a:prstGeom>
          <a:noFill/>
          <a:ln>
            <a:noFill/>
          </a:ln>
        </p:spPr>
        <p:txBody>
          <a:bodyPr lIns="121900" tIns="121900" rIns="121900" bIns="121900" anchor="t" anchorCtr="0">
            <a:noAutofit/>
          </a:bodyPr>
          <a:lstStyle/>
          <a:p>
            <a:pPr marL="0" indent="0">
              <a:spcBef>
                <a:spcPts val="0"/>
              </a:spcBef>
              <a:buSzPct val="25000"/>
              <a:buNone/>
            </a:pPr>
            <a:r>
              <a:rPr lang="en-US" sz="2400" b="1">
                <a:solidFill>
                  <a:schemeClr val="lt1"/>
                </a:solidFill>
              </a:rPr>
              <a:t>Small, Powerful &amp; Adaptable Hardware</a:t>
            </a:r>
          </a:p>
          <a:p>
            <a:pPr indent="-186262"/>
            <a:r>
              <a:rPr lang="en-US" sz="2400">
                <a:solidFill>
                  <a:schemeClr val="lt1"/>
                </a:solidFill>
              </a:rPr>
              <a:t>Dual-core Intel® Atom™ processor 500MHz</a:t>
            </a:r>
          </a:p>
          <a:p>
            <a:pPr indent="-186262"/>
            <a:r>
              <a:rPr lang="en-US" sz="2400">
                <a:solidFill>
                  <a:schemeClr val="lt1"/>
                </a:solidFill>
              </a:rPr>
              <a:t>Integrated Wi-Fi</a:t>
            </a:r>
            <a:r>
              <a:rPr lang="en-US" sz="2400" baseline="30000">
                <a:solidFill>
                  <a:schemeClr val="lt1"/>
                </a:solidFill>
              </a:rPr>
              <a:t>*</a:t>
            </a:r>
            <a:r>
              <a:rPr lang="en-US" sz="2400">
                <a:solidFill>
                  <a:schemeClr val="lt1"/>
                </a:solidFill>
              </a:rPr>
              <a:t>, Bluetooth® Low-Energy (LE) </a:t>
            </a:r>
          </a:p>
          <a:p>
            <a:pPr marL="302676" lvl="1" indent="-302676">
              <a:buFont typeface="Arial"/>
              <a:buChar char="•"/>
            </a:pPr>
            <a:r>
              <a:rPr lang="en-US">
                <a:solidFill>
                  <a:schemeClr val="lt1"/>
                </a:solidFill>
              </a:rPr>
              <a:t>32-bit Intel® Quark™ microcontroller at 100 MHz</a:t>
            </a:r>
          </a:p>
          <a:p>
            <a:pPr marL="302676" lvl="1" indent="-302676">
              <a:buFont typeface="Arial"/>
              <a:buChar char="•"/>
            </a:pPr>
            <a:r>
              <a:rPr lang="en-US">
                <a:solidFill>
                  <a:schemeClr val="lt1"/>
                </a:solidFill>
              </a:rPr>
              <a:t>1 GB of RAM, 4 GB of Storage</a:t>
            </a:r>
          </a:p>
          <a:p>
            <a:pPr marL="302676" lvl="1" indent="-302676">
              <a:buFont typeface="Arial"/>
              <a:buChar char="•"/>
            </a:pPr>
            <a:r>
              <a:rPr lang="en-US">
                <a:solidFill>
                  <a:schemeClr val="lt1"/>
                </a:solidFill>
              </a:rPr>
              <a:t>40 multiplexed GPIO interfaces with expansion board options for total project design and flexibility</a:t>
            </a:r>
          </a:p>
          <a:p>
            <a:pPr marL="302676" lvl="1" indent="-302676">
              <a:buFont typeface="Arial"/>
              <a:buChar char="•"/>
            </a:pPr>
            <a:r>
              <a:rPr lang="en-US">
                <a:solidFill>
                  <a:schemeClr val="lt1"/>
                </a:solidFill>
              </a:rPr>
              <a:t>Yocto Project</a:t>
            </a:r>
            <a:r>
              <a:rPr lang="en-US" baseline="30000">
                <a:solidFill>
                  <a:schemeClr val="lt1"/>
                </a:solidFill>
              </a:rPr>
              <a:t>*</a:t>
            </a:r>
            <a:r>
              <a:rPr lang="en-US">
                <a:solidFill>
                  <a:schemeClr val="lt1"/>
                </a:solidFill>
              </a:rPr>
              <a:t> Linux</a:t>
            </a:r>
            <a:r>
              <a:rPr lang="en-US" baseline="30000">
                <a:solidFill>
                  <a:schemeClr val="lt1"/>
                </a:solidFill>
              </a:rPr>
              <a:t>*</a:t>
            </a:r>
          </a:p>
        </p:txBody>
      </p:sp>
      <p:pic>
        <p:nvPicPr>
          <p:cNvPr id="1554" name="Shape 1554"/>
          <p:cNvPicPr preferRelativeResize="0">
            <a:picLocks noGrp="1"/>
          </p:cNvPicPr>
          <p:nvPr>
            <p:ph type="pic" idx="2"/>
          </p:nvPr>
        </p:nvPicPr>
        <p:blipFill rotWithShape="1">
          <a:blip r:embed="rId3">
            <a:alphaModFix/>
            <a:extLst>
              <a:ext uri="{28A0092B-C50C-407E-A947-70E740481C1C}">
                <a14:useLocalDpi xmlns:a14="http://schemas.microsoft.com/office/drawing/2010/main"/>
              </a:ext>
            </a:extLst>
          </a:blip>
          <a:srcRect/>
          <a:stretch/>
        </p:blipFill>
        <p:spPr>
          <a:xfrm>
            <a:off x="6242702" y="1"/>
            <a:ext cx="5954625" cy="6857999"/>
          </a:xfrm>
          <a:prstGeom prst="rect">
            <a:avLst/>
          </a:prstGeom>
          <a:noFill/>
          <a:ln>
            <a:noFill/>
          </a:ln>
        </p:spPr>
      </p:pic>
    </p:spTree>
    <p:extLst>
      <p:ext uri="{BB962C8B-B14F-4D97-AF65-F5344CB8AC3E}">
        <p14:creationId xmlns:p14="http://schemas.microsoft.com/office/powerpoint/2010/main" val="1038292072"/>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Thanks</a:t>
            </a:r>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856978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rPr>
              <a:t>What</a:t>
            </a:r>
            <a:r>
              <a:rPr lang="en-US" dirty="0"/>
              <a:t> </a:t>
            </a:r>
            <a:r>
              <a:rPr lang="en-US" sz="40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rPr>
              <a:t>is the Internet of (your) Things?</a:t>
            </a:r>
          </a:p>
        </p:txBody>
      </p:sp>
      <p:grpSp>
        <p:nvGrpSpPr>
          <p:cNvPr id="45" name="Group 44"/>
          <p:cNvGrpSpPr/>
          <p:nvPr/>
        </p:nvGrpSpPr>
        <p:grpSpPr>
          <a:xfrm>
            <a:off x="3417937" y="2410143"/>
            <a:ext cx="2697480" cy="2743200"/>
            <a:chOff x="2560638" y="1668463"/>
            <a:chExt cx="2240280" cy="2286000"/>
          </a:xfrm>
        </p:grpSpPr>
        <p:sp>
          <p:nvSpPr>
            <p:cNvPr id="46" name="Rectangle 45"/>
            <p:cNvSpPr/>
            <p:nvPr/>
          </p:nvSpPr>
          <p:spPr>
            <a:xfrm>
              <a:off x="2560638" y="1668463"/>
              <a:ext cx="2240280" cy="2286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Connectivity</a:t>
              </a:r>
            </a:p>
          </p:txBody>
        </p:sp>
        <p:grpSp>
          <p:nvGrpSpPr>
            <p:cNvPr id="47" name="Group 46"/>
            <p:cNvGrpSpPr/>
            <p:nvPr/>
          </p:nvGrpSpPr>
          <p:grpSpPr>
            <a:xfrm>
              <a:off x="4113947" y="3265168"/>
              <a:ext cx="515937" cy="515937"/>
              <a:chOff x="13581063" y="-434975"/>
              <a:chExt cx="3236912" cy="3236913"/>
            </a:xfrm>
            <a:solidFill>
              <a:schemeClr val="bg2"/>
            </a:solidFill>
          </p:grpSpPr>
          <p:sp>
            <p:nvSpPr>
              <p:cNvPr id="48"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49"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0"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1"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
        <p:nvSpPr>
          <p:cNvPr id="52" name="Rectangle 51"/>
          <p:cNvSpPr/>
          <p:nvPr/>
        </p:nvSpPr>
        <p:spPr>
          <a:xfrm>
            <a:off x="6156158" y="2410143"/>
            <a:ext cx="2697480" cy="2743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Data</a:t>
            </a:r>
          </a:p>
        </p:txBody>
      </p:sp>
      <p:grpSp>
        <p:nvGrpSpPr>
          <p:cNvPr id="53" name="Group 52"/>
          <p:cNvGrpSpPr/>
          <p:nvPr/>
        </p:nvGrpSpPr>
        <p:grpSpPr>
          <a:xfrm>
            <a:off x="7914575" y="4254128"/>
            <a:ext cx="740243" cy="691186"/>
            <a:chOff x="-5364163" y="-2738437"/>
            <a:chExt cx="4327525" cy="4054475"/>
          </a:xfrm>
          <a:solidFill>
            <a:schemeClr val="bg2"/>
          </a:solidFill>
        </p:grpSpPr>
        <p:sp>
          <p:nvSpPr>
            <p:cNvPr id="54"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5"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6"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7"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8"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9"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0"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2"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9"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0"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71" name="Group 70"/>
          <p:cNvGrpSpPr/>
          <p:nvPr/>
        </p:nvGrpSpPr>
        <p:grpSpPr>
          <a:xfrm>
            <a:off x="8900478" y="2410143"/>
            <a:ext cx="2697480" cy="2743200"/>
            <a:chOff x="7132638" y="1668463"/>
            <a:chExt cx="2240280" cy="2286000"/>
          </a:xfrm>
        </p:grpSpPr>
        <p:sp>
          <p:nvSpPr>
            <p:cNvPr id="72" name="Rectangle 71"/>
            <p:cNvSpPr/>
            <p:nvPr/>
          </p:nvSpPr>
          <p:spPr>
            <a:xfrm>
              <a:off x="7132638" y="1668463"/>
              <a:ext cx="2240280" cy="2286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Analytics</a:t>
              </a:r>
            </a:p>
          </p:txBody>
        </p:sp>
        <p:grpSp>
          <p:nvGrpSpPr>
            <p:cNvPr id="73" name="Group 72"/>
            <p:cNvGrpSpPr/>
            <p:nvPr/>
          </p:nvGrpSpPr>
          <p:grpSpPr>
            <a:xfrm>
              <a:off x="8286751" y="3142109"/>
              <a:ext cx="846026" cy="636741"/>
              <a:chOff x="15319375" y="-157163"/>
              <a:chExt cx="2720976" cy="2047876"/>
            </a:xfrm>
            <a:solidFill>
              <a:schemeClr val="bg1"/>
            </a:solidFill>
          </p:grpSpPr>
          <p:sp>
            <p:nvSpPr>
              <p:cNvPr id="74"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5"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6"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7"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8"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9"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0"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1"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2"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3"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
        <p:nvSpPr>
          <p:cNvPr id="84" name="Rectangle 83"/>
          <p:cNvSpPr/>
          <p:nvPr/>
        </p:nvSpPr>
        <p:spPr>
          <a:xfrm>
            <a:off x="677396" y="2410143"/>
            <a:ext cx="2697480" cy="2743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Things</a:t>
            </a:r>
          </a:p>
        </p:txBody>
      </p:sp>
      <p:grpSp>
        <p:nvGrpSpPr>
          <p:cNvPr id="85" name="Group 84"/>
          <p:cNvGrpSpPr/>
          <p:nvPr/>
        </p:nvGrpSpPr>
        <p:grpSpPr>
          <a:xfrm>
            <a:off x="1694664" y="3902897"/>
            <a:ext cx="1479028" cy="1074176"/>
            <a:chOff x="1298424" y="3161217"/>
            <a:chExt cx="1479028" cy="1074176"/>
          </a:xfrm>
        </p:grpSpPr>
        <p:grpSp>
          <p:nvGrpSpPr>
            <p:cNvPr id="86" name="Group 85"/>
            <p:cNvGrpSpPr/>
            <p:nvPr/>
          </p:nvGrpSpPr>
          <p:grpSpPr>
            <a:xfrm>
              <a:off x="2409398" y="3573749"/>
              <a:ext cx="368054" cy="627179"/>
              <a:chOff x="14616113" y="-150813"/>
              <a:chExt cx="3616325" cy="6183313"/>
            </a:xfrm>
            <a:solidFill>
              <a:schemeClr val="bg1"/>
            </a:solidFill>
          </p:grpSpPr>
          <p:sp>
            <p:nvSpPr>
              <p:cNvPr id="96" name="Freeform 12"/>
              <p:cNvSpPr>
                <a:spLocks noEditPoints="1"/>
              </p:cNvSpPr>
              <p:nvPr/>
            </p:nvSpPr>
            <p:spPr bwMode="auto">
              <a:xfrm>
                <a:off x="14616113" y="-150813"/>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8" name="Freeform 13"/>
              <p:cNvSpPr>
                <a:spLocks noEditPoints="1"/>
              </p:cNvSpPr>
              <p:nvPr/>
            </p:nvSpPr>
            <p:spPr bwMode="auto">
              <a:xfrm>
                <a:off x="14616113" y="-150813"/>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0" name="Rectangle 14"/>
              <p:cNvSpPr>
                <a:spLocks noChangeArrowheads="1"/>
              </p:cNvSpPr>
              <p:nvPr/>
            </p:nvSpPr>
            <p:spPr bwMode="auto">
              <a:xfrm>
                <a:off x="15255876" y="776287"/>
                <a:ext cx="1504950" cy="1503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1" name="Rectangle 15"/>
              <p:cNvSpPr>
                <a:spLocks noChangeArrowheads="1"/>
              </p:cNvSpPr>
              <p:nvPr/>
            </p:nvSpPr>
            <p:spPr bwMode="auto">
              <a:xfrm>
                <a:off x="16919576" y="1606550"/>
                <a:ext cx="6762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2" name="Rectangle 16"/>
              <p:cNvSpPr>
                <a:spLocks noChangeArrowheads="1"/>
              </p:cNvSpPr>
              <p:nvPr/>
            </p:nvSpPr>
            <p:spPr bwMode="auto">
              <a:xfrm>
                <a:off x="16919576" y="776287"/>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3" name="Rectangle 17"/>
              <p:cNvSpPr>
                <a:spLocks noChangeArrowheads="1"/>
              </p:cNvSpPr>
              <p:nvPr/>
            </p:nvSpPr>
            <p:spPr bwMode="auto">
              <a:xfrm>
                <a:off x="16919576" y="3275012"/>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4" name="Rectangle 18"/>
              <p:cNvSpPr>
                <a:spLocks noChangeArrowheads="1"/>
              </p:cNvSpPr>
              <p:nvPr/>
            </p:nvSpPr>
            <p:spPr bwMode="auto">
              <a:xfrm>
                <a:off x="16087726" y="3275012"/>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5" name="Rectangle 19"/>
              <p:cNvSpPr>
                <a:spLocks noChangeArrowheads="1"/>
              </p:cNvSpPr>
              <p:nvPr/>
            </p:nvSpPr>
            <p:spPr bwMode="auto">
              <a:xfrm>
                <a:off x="15255876" y="3275012"/>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6" name="Rectangle 20"/>
              <p:cNvSpPr>
                <a:spLocks noChangeArrowheads="1"/>
              </p:cNvSpPr>
              <p:nvPr/>
            </p:nvSpPr>
            <p:spPr bwMode="auto">
              <a:xfrm>
                <a:off x="15255876" y="2441575"/>
                <a:ext cx="673100"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7" name="Rectangle 21"/>
              <p:cNvSpPr>
                <a:spLocks noChangeArrowheads="1"/>
              </p:cNvSpPr>
              <p:nvPr/>
            </p:nvSpPr>
            <p:spPr bwMode="auto">
              <a:xfrm>
                <a:off x="16087726" y="2441575"/>
                <a:ext cx="673100"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8" name="Rectangle 22"/>
              <p:cNvSpPr>
                <a:spLocks noChangeArrowheads="1"/>
              </p:cNvSpPr>
              <p:nvPr/>
            </p:nvSpPr>
            <p:spPr bwMode="auto">
              <a:xfrm>
                <a:off x="16919576" y="2441575"/>
                <a:ext cx="676275"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9" name="Rectangle 23"/>
              <p:cNvSpPr>
                <a:spLocks noChangeArrowheads="1"/>
              </p:cNvSpPr>
              <p:nvPr/>
            </p:nvSpPr>
            <p:spPr bwMode="auto">
              <a:xfrm>
                <a:off x="16919576" y="4105275"/>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10" name="Rectangle 24"/>
              <p:cNvSpPr>
                <a:spLocks noChangeArrowheads="1"/>
              </p:cNvSpPr>
              <p:nvPr/>
            </p:nvSpPr>
            <p:spPr bwMode="auto">
              <a:xfrm>
                <a:off x="16087726" y="4105275"/>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11" name="Rectangle 25"/>
              <p:cNvSpPr>
                <a:spLocks noChangeArrowheads="1"/>
              </p:cNvSpPr>
              <p:nvPr/>
            </p:nvSpPr>
            <p:spPr bwMode="auto">
              <a:xfrm>
                <a:off x="15255876" y="4105275"/>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87" name="Group 86"/>
            <p:cNvGrpSpPr/>
            <p:nvPr/>
          </p:nvGrpSpPr>
          <p:grpSpPr>
            <a:xfrm>
              <a:off x="1883055" y="3161217"/>
              <a:ext cx="676117" cy="537968"/>
              <a:chOff x="9264650" y="2112963"/>
              <a:chExt cx="3724275" cy="2973387"/>
            </a:xfrm>
            <a:solidFill>
              <a:schemeClr val="bg1"/>
            </a:solidFill>
          </p:grpSpPr>
          <p:sp>
            <p:nvSpPr>
              <p:cNvPr id="94" name="Freeform 29"/>
              <p:cNvSpPr>
                <a:spLocks noEditPoints="1"/>
              </p:cNvSpPr>
              <p:nvPr/>
            </p:nvSpPr>
            <p:spPr bwMode="auto">
              <a:xfrm>
                <a:off x="9264650" y="2390775"/>
                <a:ext cx="3724275" cy="2695575"/>
              </a:xfrm>
              <a:custGeom>
                <a:avLst/>
                <a:gdLst>
                  <a:gd name="T0" fmla="*/ 857 w 990"/>
                  <a:gd name="T1" fmla="*/ 0 h 716"/>
                  <a:gd name="T2" fmla="*/ 693 w 990"/>
                  <a:gd name="T3" fmla="*/ 0 h 716"/>
                  <a:gd name="T4" fmla="*/ 670 w 990"/>
                  <a:gd name="T5" fmla="*/ 9 h 716"/>
                  <a:gd name="T6" fmla="*/ 487 w 990"/>
                  <a:gd name="T7" fmla="*/ 188 h 716"/>
                  <a:gd name="T8" fmla="*/ 487 w 990"/>
                  <a:gd name="T9" fmla="*/ 142 h 716"/>
                  <a:gd name="T10" fmla="*/ 420 w 990"/>
                  <a:gd name="T11" fmla="*/ 75 h 716"/>
                  <a:gd name="T12" fmla="*/ 352 w 990"/>
                  <a:gd name="T13" fmla="*/ 142 h 716"/>
                  <a:gd name="T14" fmla="*/ 352 w 990"/>
                  <a:gd name="T15" fmla="*/ 319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7 w 990"/>
                  <a:gd name="T37" fmla="*/ 202 h 716"/>
                  <a:gd name="T38" fmla="*/ 746 w 990"/>
                  <a:gd name="T39" fmla="*/ 202 h 716"/>
                  <a:gd name="T40" fmla="*/ 723 w 990"/>
                  <a:gd name="T41" fmla="*/ 211 h 716"/>
                  <a:gd name="T42" fmla="*/ 272 w 990"/>
                  <a:gd name="T43" fmla="*/ 652 h 716"/>
                  <a:gd name="T44" fmla="*/ 133 w 990"/>
                  <a:gd name="T45" fmla="*/ 652 h 716"/>
                  <a:gd name="T46" fmla="*/ 64 w 990"/>
                  <a:gd name="T47" fmla="*/ 583 h 716"/>
                  <a:gd name="T48" fmla="*/ 133 w 990"/>
                  <a:gd name="T49" fmla="*/ 514 h 716"/>
                  <a:gd name="T50" fmla="*/ 230 w 990"/>
                  <a:gd name="T51" fmla="*/ 514 h 716"/>
                  <a:gd name="T52" fmla="*/ 253 w 990"/>
                  <a:gd name="T53" fmla="*/ 505 h 716"/>
                  <a:gd name="T54" fmla="*/ 706 w 990"/>
                  <a:gd name="T55" fmla="*/ 64 h 716"/>
                  <a:gd name="T56" fmla="*/ 857 w 990"/>
                  <a:gd name="T57" fmla="*/ 64 h 716"/>
                  <a:gd name="T58" fmla="*/ 926 w 990"/>
                  <a:gd name="T59" fmla="*/ 133 h 716"/>
                  <a:gd name="T60" fmla="*/ 857 w 990"/>
                  <a:gd name="T6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0" h="716">
                    <a:moveTo>
                      <a:pt x="857" y="0"/>
                    </a:moveTo>
                    <a:cubicBezTo>
                      <a:pt x="693" y="0"/>
                      <a:pt x="693" y="0"/>
                      <a:pt x="693" y="0"/>
                    </a:cubicBezTo>
                    <a:cubicBezTo>
                      <a:pt x="684" y="0"/>
                      <a:pt x="676" y="3"/>
                      <a:pt x="670" y="9"/>
                    </a:cubicBezTo>
                    <a:cubicBezTo>
                      <a:pt x="487" y="188"/>
                      <a:pt x="487" y="188"/>
                      <a:pt x="487" y="188"/>
                    </a:cubicBezTo>
                    <a:cubicBezTo>
                      <a:pt x="487" y="142"/>
                      <a:pt x="487" y="142"/>
                      <a:pt x="487" y="142"/>
                    </a:cubicBezTo>
                    <a:cubicBezTo>
                      <a:pt x="487" y="105"/>
                      <a:pt x="457" y="75"/>
                      <a:pt x="420" y="75"/>
                    </a:cubicBezTo>
                    <a:cubicBezTo>
                      <a:pt x="383" y="75"/>
                      <a:pt x="352" y="105"/>
                      <a:pt x="352" y="142"/>
                    </a:cubicBezTo>
                    <a:cubicBezTo>
                      <a:pt x="352" y="319"/>
                      <a:pt x="352" y="319"/>
                      <a:pt x="352" y="319"/>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7" y="202"/>
                    </a:moveTo>
                    <a:cubicBezTo>
                      <a:pt x="746" y="202"/>
                      <a:pt x="746" y="202"/>
                      <a:pt x="746" y="202"/>
                    </a:cubicBezTo>
                    <a:cubicBezTo>
                      <a:pt x="737" y="202"/>
                      <a:pt x="729" y="205"/>
                      <a:pt x="723" y="211"/>
                    </a:cubicBezTo>
                    <a:cubicBezTo>
                      <a:pt x="272" y="652"/>
                      <a:pt x="272" y="652"/>
                      <a:pt x="272" y="652"/>
                    </a:cubicBezTo>
                    <a:cubicBezTo>
                      <a:pt x="133" y="652"/>
                      <a:pt x="133" y="652"/>
                      <a:pt x="133" y="652"/>
                    </a:cubicBezTo>
                    <a:cubicBezTo>
                      <a:pt x="95" y="652"/>
                      <a:pt x="64" y="621"/>
                      <a:pt x="64" y="583"/>
                    </a:cubicBezTo>
                    <a:cubicBezTo>
                      <a:pt x="64" y="545"/>
                      <a:pt x="95"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6" y="95"/>
                      <a:pt x="926" y="133"/>
                    </a:cubicBezTo>
                    <a:cubicBezTo>
                      <a:pt x="926" y="171"/>
                      <a:pt x="895" y="202"/>
                      <a:pt x="857"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5" name="Oval 30"/>
              <p:cNvSpPr>
                <a:spLocks noChangeArrowheads="1"/>
              </p:cNvSpPr>
              <p:nvPr/>
            </p:nvSpPr>
            <p:spPr bwMode="auto">
              <a:xfrm>
                <a:off x="10588625" y="2112963"/>
                <a:ext cx="508000" cy="508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88" name="Group 87"/>
            <p:cNvGrpSpPr/>
            <p:nvPr/>
          </p:nvGrpSpPr>
          <p:grpSpPr>
            <a:xfrm flipH="1">
              <a:off x="1298424" y="3839502"/>
              <a:ext cx="918659" cy="395891"/>
              <a:chOff x="18524538" y="-23752175"/>
              <a:chExt cx="41830625" cy="18087975"/>
            </a:xfrm>
            <a:solidFill>
              <a:schemeClr val="bg1"/>
            </a:solidFill>
          </p:grpSpPr>
          <p:sp>
            <p:nvSpPr>
              <p:cNvPr id="90"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2"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3"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Tree>
    <p:extLst>
      <p:ext uri="{BB962C8B-B14F-4D97-AF65-F5344CB8AC3E}">
        <p14:creationId xmlns:p14="http://schemas.microsoft.com/office/powerpoint/2010/main" val="12769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Tree>
    <p:extLst>
      <p:ext uri="{BB962C8B-B14F-4D97-AF65-F5344CB8AC3E}">
        <p14:creationId xmlns:p14="http://schemas.microsoft.com/office/powerpoint/2010/main" val="40612267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54786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Title 1"/>
          <p:cNvSpPr>
            <a:spLocks noGrp="1"/>
          </p:cNvSpPr>
          <p:nvPr>
            <p:ph type="title"/>
          </p:nvPr>
        </p:nvSpPr>
        <p:spPr>
          <a:xfrm>
            <a:off x="377252" y="224602"/>
            <a:ext cx="10991531" cy="553998"/>
          </a:xfrm>
        </p:spPr>
        <p:txBody>
          <a:bodyPr/>
          <a:lstStyle/>
          <a:p>
            <a:r>
              <a:rPr lang="en-US" sz="4000" dirty="0"/>
              <a:t>Microsoft Azure services for IoT</a:t>
            </a:r>
          </a:p>
        </p:txBody>
      </p:sp>
      <p:sp>
        <p:nvSpPr>
          <p:cNvPr id="2" name="TextBox 1"/>
          <p:cNvSpPr txBox="1"/>
          <p:nvPr/>
        </p:nvSpPr>
        <p:spPr>
          <a:xfrm>
            <a:off x="1909273" y="5818909"/>
            <a:ext cx="65" cy="307777"/>
          </a:xfrm>
          <a:prstGeom prst="rect">
            <a:avLst/>
          </a:prstGeom>
          <a:noFill/>
          <a:ln>
            <a:noFill/>
            <a:headEnd type="none" w="med" len="med"/>
            <a:tailEnd type="none" w="med" len="med"/>
          </a:ln>
        </p:spPr>
        <p:txBody>
          <a:bodyPr wrap="none" lIns="0" tIns="0" rIns="0" bIns="0" rtlCol="0">
            <a:spAutoFit/>
          </a:bodyPr>
          <a:lstStyle/>
          <a:p>
            <a:endParaRPr lang="en-US" sz="2000" spc="-38" dirty="0">
              <a:gradFill>
                <a:gsLst>
                  <a:gs pos="0">
                    <a:prstClr val="black">
                      <a:lumMod val="65000"/>
                      <a:lumOff val="35000"/>
                    </a:prstClr>
                  </a:gs>
                  <a:gs pos="86000">
                    <a:prstClr val="black">
                      <a:lumMod val="65000"/>
                      <a:lumOff val="35000"/>
                    </a:prstClr>
                  </a:gs>
                </a:gsLst>
                <a:lin ang="5400000" scaled="0"/>
              </a:gradFill>
              <a:ea typeface="Segoe UI" pitchFamily="34" charset="0"/>
              <a:cs typeface="Segoe UI" pitchFamily="34" charset="0"/>
            </a:endParaRPr>
          </a:p>
        </p:txBody>
      </p:sp>
      <p:sp>
        <p:nvSpPr>
          <p:cNvPr id="45" name="Freeform 44"/>
          <p:cNvSpPr/>
          <p:nvPr/>
        </p:nvSpPr>
        <p:spPr bwMode="auto">
          <a:xfrm>
            <a:off x="8627" y="6235264"/>
            <a:ext cx="9007695" cy="655826"/>
          </a:xfrm>
          <a:custGeom>
            <a:avLst/>
            <a:gdLst>
              <a:gd name="connsiteX0" fmla="*/ 546101 w 7322163"/>
              <a:gd name="connsiteY0" fmla="*/ 309 h 711509"/>
              <a:gd name="connsiteX1" fmla="*/ 3403601 w 7322163"/>
              <a:gd name="connsiteY1" fmla="*/ 279709 h 711509"/>
              <a:gd name="connsiteX2" fmla="*/ 5308601 w 7322163"/>
              <a:gd name="connsiteY2" fmla="*/ 152709 h 711509"/>
              <a:gd name="connsiteX3" fmla="*/ 7309893 w 7322163"/>
              <a:gd name="connsiteY3" fmla="*/ 657200 h 711509"/>
              <a:gd name="connsiteX4" fmla="*/ 7322163 w 7322163"/>
              <a:gd name="connsiteY4" fmla="*/ 711509 h 711509"/>
              <a:gd name="connsiteX5" fmla="*/ 0 w 7322163"/>
              <a:gd name="connsiteY5" fmla="*/ 711509 h 711509"/>
              <a:gd name="connsiteX6" fmla="*/ 0 w 7322163"/>
              <a:gd name="connsiteY6" fmla="*/ 58906 h 711509"/>
              <a:gd name="connsiteX7" fmla="*/ 124818 w 7322163"/>
              <a:gd name="connsiteY7" fmla="*/ 33647 h 711509"/>
              <a:gd name="connsiteX8" fmla="*/ 546101 w 7322163"/>
              <a:gd name="connsiteY8" fmla="*/ 309 h 7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2163" h="711509">
                <a:moveTo>
                  <a:pt x="546101" y="309"/>
                </a:moveTo>
                <a:cubicBezTo>
                  <a:pt x="1191684" y="-10274"/>
                  <a:pt x="2609851" y="254309"/>
                  <a:pt x="3403601" y="279709"/>
                </a:cubicBezTo>
                <a:cubicBezTo>
                  <a:pt x="4197351" y="305109"/>
                  <a:pt x="4654551" y="76509"/>
                  <a:pt x="5308601" y="152709"/>
                </a:cubicBezTo>
                <a:cubicBezTo>
                  <a:pt x="5880895" y="219384"/>
                  <a:pt x="7109521" y="462702"/>
                  <a:pt x="7309893" y="657200"/>
                </a:cubicBezTo>
                <a:lnTo>
                  <a:pt x="7322163" y="711509"/>
                </a:lnTo>
                <a:lnTo>
                  <a:pt x="0" y="711509"/>
                </a:lnTo>
                <a:lnTo>
                  <a:pt x="0" y="58906"/>
                </a:lnTo>
                <a:lnTo>
                  <a:pt x="124818" y="33647"/>
                </a:lnTo>
                <a:cubicBezTo>
                  <a:pt x="244873" y="14729"/>
                  <a:pt x="384705" y="2955"/>
                  <a:pt x="546101" y="309"/>
                </a:cubicBezTo>
                <a:close/>
              </a:path>
            </a:pathLst>
          </a:custGeom>
          <a:solidFill>
            <a:srgbClr val="74B230"/>
          </a:solidFill>
          <a:ln>
            <a:noFill/>
          </a:ln>
        </p:spPr>
        <p:txBody>
          <a:bodyPr vert="horz" wrap="square" lIns="87796" tIns="43899" rIns="87796" bIns="43899" numCol="1" anchor="t" anchorCtr="0" compatLnSpc="1">
            <a:prstTxWarp prst="textNoShape">
              <a:avLst/>
            </a:prstTxWarp>
            <a:noAutofit/>
          </a:bodyPr>
          <a:lstStyle/>
          <a:p>
            <a:pPr defTabSz="895074"/>
            <a:endParaRPr lang="en-US" dirty="0" err="1">
              <a:solidFill>
                <a:srgbClr val="000000"/>
              </a:solidFill>
            </a:endParaRPr>
          </a:p>
        </p:txBody>
      </p:sp>
      <p:sp>
        <p:nvSpPr>
          <p:cNvPr id="46" name="Freeform 45"/>
          <p:cNvSpPr/>
          <p:nvPr/>
        </p:nvSpPr>
        <p:spPr bwMode="auto">
          <a:xfrm>
            <a:off x="8628" y="6139695"/>
            <a:ext cx="12191999" cy="751401"/>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3" tIns="143290" rIns="179113" bIns="143290" numCol="1" spcCol="0" rtlCol="0" fromWordArt="0" anchor="t" anchorCtr="0" forceAA="0" compatLnSpc="1">
            <a:prstTxWarp prst="textNoShape">
              <a:avLst/>
            </a:prstTxWarp>
            <a:noAutofit/>
          </a:bodyPr>
          <a:lstStyle/>
          <a:p>
            <a:pPr algn="ctr" defTabSz="91321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2" name="Table 41"/>
          <p:cNvGraphicFramePr>
            <a:graphicFrameLocks noGrp="1"/>
          </p:cNvGraphicFramePr>
          <p:nvPr>
            <p:extLst>
              <p:ext uri="{D42A27DB-BD31-4B8C-83A1-F6EECF244321}">
                <p14:modId xmlns:p14="http://schemas.microsoft.com/office/powerpoint/2010/main" val="3712087047"/>
              </p:ext>
            </p:extLst>
          </p:nvPr>
        </p:nvGraphicFramePr>
        <p:xfrm>
          <a:off x="371242" y="1312578"/>
          <a:ext cx="11336097" cy="5096965"/>
        </p:xfrm>
        <a:graphic>
          <a:graphicData uri="http://schemas.openxmlformats.org/drawingml/2006/table">
            <a:tbl>
              <a:tblPr firstRow="1" bandRow="1">
                <a:tableStyleId>{5C22544A-7EE6-4342-B048-85BDC9FD1C3A}</a:tableStyleId>
              </a:tblPr>
              <a:tblGrid>
                <a:gridCol w="1585265">
                  <a:extLst>
                    <a:ext uri="{9D8B030D-6E8A-4147-A177-3AD203B41FA5}">
                      <a16:colId xmlns:a16="http://schemas.microsoft.com/office/drawing/2014/main" val="20000"/>
                    </a:ext>
                  </a:extLst>
                </a:gridCol>
                <a:gridCol w="2437708">
                  <a:extLst>
                    <a:ext uri="{9D8B030D-6E8A-4147-A177-3AD203B41FA5}">
                      <a16:colId xmlns:a16="http://schemas.microsoft.com/office/drawing/2014/main" val="20001"/>
                    </a:ext>
                  </a:extLst>
                </a:gridCol>
                <a:gridCol w="2437708">
                  <a:extLst>
                    <a:ext uri="{9D8B030D-6E8A-4147-A177-3AD203B41FA5}">
                      <a16:colId xmlns:a16="http://schemas.microsoft.com/office/drawing/2014/main" val="20002"/>
                    </a:ext>
                  </a:extLst>
                </a:gridCol>
                <a:gridCol w="2437708">
                  <a:extLst>
                    <a:ext uri="{9D8B030D-6E8A-4147-A177-3AD203B41FA5}">
                      <a16:colId xmlns:a16="http://schemas.microsoft.com/office/drawing/2014/main" val="20003"/>
                    </a:ext>
                  </a:extLst>
                </a:gridCol>
                <a:gridCol w="2437708">
                  <a:extLst>
                    <a:ext uri="{9D8B030D-6E8A-4147-A177-3AD203B41FA5}">
                      <a16:colId xmlns:a16="http://schemas.microsoft.com/office/drawing/2014/main" val="20004"/>
                    </a:ext>
                  </a:extLst>
                </a:gridCol>
              </a:tblGrid>
              <a:tr h="508761">
                <a:tc>
                  <a:txBody>
                    <a:bodyPr/>
                    <a:lstStyle/>
                    <a:p>
                      <a:r>
                        <a:rPr lang="en-GB" sz="1800" b="1" dirty="0">
                          <a:solidFill>
                            <a:srgbClr val="FFFFFF"/>
                          </a:solidFill>
                          <a:latin typeface="+mj-lt"/>
                        </a:rPr>
                        <a:t>Producers</a:t>
                      </a:r>
                      <a:endParaRPr lang="en-US" sz="1800" dirty="0">
                        <a:latin typeface="+mj-lt"/>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a:solidFill>
                            <a:srgbClr val="FFFFFF"/>
                          </a:solidFill>
                          <a:latin typeface="+mj-lt"/>
                        </a:rPr>
                        <a:t>Data Transport</a:t>
                      </a: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a:solidFill>
                            <a:srgbClr val="FFFFFF"/>
                          </a:solidFill>
                          <a:latin typeface="+mj-lt"/>
                        </a:rPr>
                        <a:t>Storage</a:t>
                      </a:r>
                      <a:endParaRPr lang="en-US" sz="1800" dirty="0">
                        <a:latin typeface="+mj-lt"/>
                      </a:endParaRP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a:solidFill>
                            <a:srgbClr val="FFFFFF"/>
                          </a:solidFill>
                          <a:latin typeface="+mj-lt"/>
                        </a:rPr>
                        <a:t>Analytics</a:t>
                      </a:r>
                      <a:endParaRPr lang="en-US" sz="1800" dirty="0">
                        <a:latin typeface="+mj-lt"/>
                      </a:endParaRP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a:solidFill>
                            <a:srgbClr val="FFFFFF"/>
                          </a:solidFill>
                          <a:latin typeface="+mj-lt"/>
                        </a:rPr>
                        <a:t>Presentation &amp; action</a:t>
                      </a:r>
                    </a:p>
                  </a:txBody>
                  <a:tcPr marL="91414" marR="91414"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IoT Hub /Event Hubs </a:t>
                      </a:r>
                      <a:br>
                        <a:rPr lang="en-US" sz="1400" kern="0" dirty="0">
                          <a:solidFill>
                            <a:srgbClr val="FFFFFF"/>
                          </a:solidFill>
                        </a:rPr>
                      </a:br>
                      <a:r>
                        <a:rPr lang="en-US" sz="1400" kern="0" dirty="0">
                          <a:solidFill>
                            <a:srgbClr val="FFFFFF"/>
                          </a:solidFill>
                        </a:rPr>
                        <a:t>(Service Bus)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SQL Database</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Machine Learning</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Azure Websites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1"/>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Heterogeneous</a:t>
                      </a:r>
                      <a:r>
                        <a:rPr lang="en-US" sz="1400" kern="0" baseline="0" dirty="0">
                          <a:solidFill>
                            <a:srgbClr val="FFFFFF"/>
                          </a:solidFill>
                        </a:rPr>
                        <a:t> client agents</a:t>
                      </a:r>
                      <a:endParaRPr lang="en-US" sz="1400" kern="0" dirty="0">
                        <a:solidFill>
                          <a:srgbClr val="FFFFFF"/>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Table/Blob Storage</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HD Insight</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Mobile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2"/>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dirty="0">
                          <a:solidFill>
                            <a:schemeClr val="bg1"/>
                          </a:solidFill>
                        </a:rPr>
                        <a:t>External Data Sources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DocumentDB</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Stream</a:t>
                      </a:r>
                      <a:r>
                        <a:rPr lang="en-US" sz="1400" kern="0" baseline="0" dirty="0">
                          <a:solidFill>
                            <a:srgbClr val="FFFFFF"/>
                          </a:solidFill>
                        </a:rPr>
                        <a:t> Analytics</a:t>
                      </a:r>
                      <a:endParaRPr lang="en-US" sz="1400" kern="0" dirty="0">
                        <a:solidFill>
                          <a:srgbClr val="FFFFFF"/>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Notification Hubs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3"/>
                  </a:ext>
                </a:extLst>
              </a:tr>
              <a:tr h="1016132">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 </a:t>
                      </a:r>
                      <a:endParaRPr lang="en-US" sz="1300" dirty="0">
                        <a:solidFill>
                          <a:schemeClr val="bg1"/>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External Data Sources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Cloud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Power BI</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4"/>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External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5"/>
                  </a:ext>
                </a:extLst>
              </a:tr>
            </a:tbl>
          </a:graphicData>
        </a:graphic>
      </p:graphicFrame>
      <p:grpSp>
        <p:nvGrpSpPr>
          <p:cNvPr id="43" name="Group 42"/>
          <p:cNvGrpSpPr/>
          <p:nvPr/>
        </p:nvGrpSpPr>
        <p:grpSpPr>
          <a:xfrm>
            <a:off x="694515" y="3820036"/>
            <a:ext cx="736376" cy="447573"/>
            <a:chOff x="2012636" y="-279971"/>
            <a:chExt cx="734842" cy="447764"/>
          </a:xfrm>
        </p:grpSpPr>
        <p:sp>
          <p:nvSpPr>
            <p:cNvPr id="44"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034" fontAlgn="base">
                <a:spcBef>
                  <a:spcPct val="0"/>
                </a:spcBef>
                <a:spcAft>
                  <a:spcPct val="0"/>
                </a:spcAft>
                <a:defRPr/>
              </a:pPr>
              <a:endParaRPr lang="en-US" kern="0" spc="-50" dirty="0" err="1">
                <a:solidFill>
                  <a:srgbClr val="000000"/>
                </a:solidFill>
                <a:ea typeface="Segoe UI" pitchFamily="34" charset="0"/>
                <a:cs typeface="Segoe UI" pitchFamily="34" charset="0"/>
              </a:endParaRPr>
            </a:p>
          </p:txBody>
        </p:sp>
        <p:sp>
          <p:nvSpPr>
            <p:cNvPr id="47"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solidFill>
                  <a:srgbClr val="000000"/>
                </a:solidFill>
                <a:ea typeface="Segoe UI" pitchFamily="34" charset="0"/>
                <a:cs typeface="Segoe UI" pitchFamily="34" charset="0"/>
              </a:endParaRPr>
            </a:p>
          </p:txBody>
        </p:sp>
      </p:grpSp>
      <p:grpSp>
        <p:nvGrpSpPr>
          <p:cNvPr id="48" name="Group 47"/>
          <p:cNvGrpSpPr>
            <a:grpSpLocks noChangeAspect="1"/>
          </p:cNvGrpSpPr>
          <p:nvPr/>
        </p:nvGrpSpPr>
        <p:grpSpPr>
          <a:xfrm>
            <a:off x="604728" y="1939342"/>
            <a:ext cx="914106" cy="660186"/>
            <a:chOff x="5893817" y="-2363993"/>
            <a:chExt cx="1589176" cy="1147736"/>
          </a:xfrm>
        </p:grpSpPr>
        <p:pic>
          <p:nvPicPr>
            <p:cNvPr id="49" name="Picture 48"/>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50" name="Group 49"/>
            <p:cNvGrpSpPr>
              <a:grpSpLocks noChangeAspect="1"/>
            </p:cNvGrpSpPr>
            <p:nvPr/>
          </p:nvGrpSpPr>
          <p:grpSpPr>
            <a:xfrm>
              <a:off x="6051365" y="-2363988"/>
              <a:ext cx="1149652" cy="1147731"/>
              <a:chOff x="2475317" y="-6877877"/>
              <a:chExt cx="1493848" cy="1490961"/>
            </a:xfrm>
          </p:grpSpPr>
          <p:sp>
            <p:nvSpPr>
              <p:cNvPr id="5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sp>
            <p:nvSpPr>
              <p:cNvPr id="5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sp>
            <p:nvSpPr>
              <p:cNvPr id="57" name="Rectangle 56"/>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grpSp>
        <p:sp>
          <p:nvSpPr>
            <p:cNvPr id="5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1397" tIns="45698" rIns="91397" bIns="45698" numCol="1" rtlCol="0" anchor="ctr" anchorCtr="0" compatLnSpc="1">
              <a:prstTxWarp prst="textNoShape">
                <a:avLst/>
              </a:prstTxWarp>
            </a:bodyPr>
            <a:lstStyle/>
            <a:p>
              <a:pPr algn="ctr" defTabSz="821997">
                <a:defRPr/>
              </a:pPr>
              <a:endParaRPr lang="en-US" kern="0" dirty="0">
                <a:solidFill>
                  <a:srgbClr val="000000"/>
                </a:solidFill>
                <a:latin typeface="Segoe UI Light" panose="020B0502040204020203" pitchFamily="34" charset="0"/>
                <a:sym typeface="Segoe UI Light" panose="020B0502040204020203" pitchFamily="34" charset="0"/>
              </a:endParaRPr>
            </a:p>
          </p:txBody>
        </p:sp>
        <p:pic>
          <p:nvPicPr>
            <p:cNvPr id="52" name="Picture 2" descr="\\MAGNUM\Projects\Microsoft\Cloud Power FY12\Design\ICONS_PNG\Next_Gen_Application.png"/>
            <p:cNvPicPr>
              <a:picLocks noChangeAspect="1" noChangeArrowheads="1"/>
            </p:cNvPicPr>
            <p:nvPr/>
          </p:nvPicPr>
          <p:blipFill>
            <a:blip r:embed="rId5"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53" name="Picture 24" descr="E:\Eric Suchiang FD\Icons\Metro Icon\Metro icons ALL WHITE\cctv.pn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54" name="Freeform 53"/>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89600" tIns="44800" rIns="89600" bIns="44800" numCol="1" rtlCol="0" anchor="ctr" anchorCtr="0" compatLnSpc="1">
              <a:prstTxWarp prst="textNoShape">
                <a:avLst/>
              </a:prstTxWarp>
            </a:bodyPr>
            <a:lstStyle/>
            <a:p>
              <a:pPr algn="ctr" defTabSz="895049" fontAlgn="base">
                <a:spcBef>
                  <a:spcPct val="0"/>
                </a:spcBef>
                <a:spcAft>
                  <a:spcPct val="0"/>
                </a:spcAft>
                <a:defRPr/>
              </a:pPr>
              <a:endParaRPr lang="en-US" sz="1700" kern="0" dirty="0">
                <a:solidFill>
                  <a:srgbClr val="000000"/>
                </a:solidFill>
              </a:endParaRPr>
            </a:p>
          </p:txBody>
        </p:sp>
      </p:grpSp>
      <p:grpSp>
        <p:nvGrpSpPr>
          <p:cNvPr id="58" name="Group 57"/>
          <p:cNvGrpSpPr>
            <a:grpSpLocks noChangeAspect="1"/>
          </p:cNvGrpSpPr>
          <p:nvPr/>
        </p:nvGrpSpPr>
        <p:grpSpPr>
          <a:xfrm>
            <a:off x="692670" y="2849496"/>
            <a:ext cx="738221" cy="548403"/>
            <a:chOff x="5630249" y="-855090"/>
            <a:chExt cx="1258953" cy="935238"/>
          </a:xfrm>
        </p:grpSpPr>
        <p:sp>
          <p:nvSpPr>
            <p:cNvPr id="59"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algn="ctr" defTabSz="931691">
                <a:defRPr/>
              </a:pPr>
              <a:endParaRPr lang="en-US" kern="0" dirty="0">
                <a:solidFill>
                  <a:srgbClr val="000000"/>
                </a:solidFill>
              </a:endParaRPr>
            </a:p>
          </p:txBody>
        </p:sp>
        <p:sp>
          <p:nvSpPr>
            <p:cNvPr id="6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034" fontAlgn="base">
                <a:spcBef>
                  <a:spcPct val="0"/>
                </a:spcBef>
                <a:spcAft>
                  <a:spcPct val="0"/>
                </a:spcAft>
                <a:defRPr/>
              </a:pPr>
              <a:endParaRPr lang="en-US" sz="1000" kern="0" dirty="0" err="1">
                <a:solidFill>
                  <a:srgbClr val="000000"/>
                </a:solidFill>
                <a:ea typeface="Segoe UI" pitchFamily="34" charset="0"/>
                <a:cs typeface="Segoe UI" pitchFamily="34" charset="0"/>
              </a:endParaRPr>
            </a:p>
          </p:txBody>
        </p:sp>
        <p:pic>
          <p:nvPicPr>
            <p:cNvPr id="61" name="Picture 3" descr="C:\Users\chrisw\Desktop\Kinect Hand.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a:ext uri="{909E8E84-426E-40DD-AFC4-6F175D3DCCD1}">
                <a14:hiddenFill xmlns:a14="http://schemas.microsoft.com/office/drawing/2010/main">
                  <a:solidFill>
                    <a:srgbClr val="FFFFFF"/>
                  </a:solidFill>
                </a14:hiddenFill>
              </a:ext>
            </a:extLst>
          </p:spPr>
        </p:pic>
        <p:sp>
          <p:nvSpPr>
            <p:cNvPr id="62"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89603" tIns="44802" rIns="89603" bIns="44802" numCol="1" anchor="t" anchorCtr="0" compatLnSpc="1">
              <a:prstTxWarp prst="textNoShape">
                <a:avLst/>
              </a:prstTxWarp>
            </a:bodyPr>
            <a:lstStyle/>
            <a:p>
              <a:pPr algn="ctr" defTabSz="895343">
                <a:defRPr/>
              </a:pPr>
              <a:endParaRPr lang="en-US" sz="1700" kern="0">
                <a:solidFill>
                  <a:srgbClr val="000000"/>
                </a:solidFill>
              </a:endParaRPr>
            </a:p>
          </p:txBody>
        </p:sp>
        <p:sp>
          <p:nvSpPr>
            <p:cNvPr id="68"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01" tIns="45700" rIns="1096815" bIns="45700" numCol="1" spcCol="0" rtlCol="0" fromWordArt="0" anchor="b" anchorCtr="0" forceAA="0" compatLnSpc="1">
              <a:prstTxWarp prst="textNoShape">
                <a:avLst/>
              </a:prstTxWarp>
              <a:noAutofit/>
            </a:bodyPr>
            <a:lstStyle/>
            <a:p>
              <a:pPr defTabSz="913034" fontAlgn="base">
                <a:spcBef>
                  <a:spcPct val="0"/>
                </a:spcBef>
                <a:spcAft>
                  <a:spcPct val="0"/>
                </a:spcAft>
                <a:defRPr/>
              </a:pPr>
              <a:endParaRPr lang="en-US" sz="2200" kern="0" spc="-50" dirty="0" err="1">
                <a:solidFill>
                  <a:srgbClr val="000000"/>
                </a:solidFill>
                <a:latin typeface="Segoe UI Light"/>
                <a:ea typeface="Segoe UI" pitchFamily="34" charset="0"/>
                <a:cs typeface="Segoe UI" pitchFamily="34" charset="0"/>
              </a:endParaRPr>
            </a:p>
          </p:txBody>
        </p:sp>
        <p:sp>
          <p:nvSpPr>
            <p:cNvPr id="69"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1656"/>
              <a:endParaRPr lang="en-US" sz="2100">
                <a:solidFill>
                  <a:srgbClr val="000000"/>
                </a:solidFill>
              </a:endParaRPr>
            </a:p>
          </p:txBody>
        </p:sp>
      </p:grpSp>
      <p:pic>
        <p:nvPicPr>
          <p:cNvPr id="70" name="Picture 2" descr="C:\Users\mitchellg\AppData\Local\Microsoft\Windows\Temporary Internet Files\Content.Outlook\DRES7FCJ\Storage_white (2).png"/>
          <p:cNvPicPr>
            <a:picLocks noChangeAspect="1" noChangeArrowheads="1"/>
          </p:cNvPicPr>
          <p:nvPr/>
        </p:nvPicPr>
        <p:blipFill>
          <a:blip r:embed="rId8" cstate="email">
            <a:lum bright="100000"/>
            <a:extLst>
              <a:ext uri="{28A0092B-C50C-407E-A947-70E740481C1C}">
                <a14:useLocalDpi xmlns:a14="http://schemas.microsoft.com/office/drawing/2010/main"/>
              </a:ext>
            </a:extLst>
          </a:blip>
          <a:srcRect/>
          <a:stretch>
            <a:fillRect/>
          </a:stretch>
        </p:blipFill>
        <p:spPr bwMode="auto">
          <a:xfrm>
            <a:off x="4507233" y="4634872"/>
            <a:ext cx="629910" cy="629910"/>
          </a:xfrm>
          <a:prstGeom prst="rect">
            <a:avLst/>
          </a:prstGeom>
          <a:noFill/>
        </p:spPr>
      </p:pic>
      <p:sp>
        <p:nvSpPr>
          <p:cNvPr id="71" name="Donut 59"/>
          <p:cNvSpPr>
            <a:spLocks noChangeAspect="1"/>
          </p:cNvSpPr>
          <p:nvPr/>
        </p:nvSpPr>
        <p:spPr bwMode="auto">
          <a:xfrm>
            <a:off x="2175497" y="2867802"/>
            <a:ext cx="472677" cy="511792"/>
          </a:xfrm>
          <a:custGeom>
            <a:avLst/>
            <a:gdLst/>
            <a:ahLst/>
            <a:cxnLst/>
            <a:rect l="l" t="t" r="r" b="b"/>
            <a:pathLst>
              <a:path w="472811" h="511937">
                <a:moveTo>
                  <a:pt x="94286" y="388096"/>
                </a:moveTo>
                <a:cubicBezTo>
                  <a:pt x="103517" y="388096"/>
                  <a:pt x="111001" y="395578"/>
                  <a:pt x="111001" y="404806"/>
                </a:cubicBezTo>
                <a:cubicBezTo>
                  <a:pt x="111001" y="414035"/>
                  <a:pt x="103517" y="421517"/>
                  <a:pt x="94286" y="421517"/>
                </a:cubicBezTo>
                <a:cubicBezTo>
                  <a:pt x="85055" y="421517"/>
                  <a:pt x="77572" y="414035"/>
                  <a:pt x="77572" y="404806"/>
                </a:cubicBezTo>
                <a:cubicBezTo>
                  <a:pt x="77572" y="395578"/>
                  <a:pt x="85055" y="388096"/>
                  <a:pt x="94286" y="388096"/>
                </a:cubicBezTo>
                <a:close/>
                <a:moveTo>
                  <a:pt x="94286" y="371386"/>
                </a:moveTo>
                <a:cubicBezTo>
                  <a:pt x="75824" y="371386"/>
                  <a:pt x="60857" y="386349"/>
                  <a:pt x="60857" y="404806"/>
                </a:cubicBezTo>
                <a:cubicBezTo>
                  <a:pt x="60857" y="423264"/>
                  <a:pt x="75824" y="438227"/>
                  <a:pt x="94286" y="438227"/>
                </a:cubicBezTo>
                <a:cubicBezTo>
                  <a:pt x="112749" y="438227"/>
                  <a:pt x="127715" y="423264"/>
                  <a:pt x="127715" y="404806"/>
                </a:cubicBezTo>
                <a:cubicBezTo>
                  <a:pt x="127715" y="386349"/>
                  <a:pt x="112749" y="371386"/>
                  <a:pt x="94286" y="371386"/>
                </a:cubicBezTo>
                <a:close/>
                <a:moveTo>
                  <a:pt x="350573" y="353779"/>
                </a:moveTo>
                <a:cubicBezTo>
                  <a:pt x="363640" y="353779"/>
                  <a:pt x="374234" y="364369"/>
                  <a:pt x="374234" y="377433"/>
                </a:cubicBezTo>
                <a:cubicBezTo>
                  <a:pt x="374234" y="390497"/>
                  <a:pt x="363640" y="401088"/>
                  <a:pt x="350573" y="401088"/>
                </a:cubicBezTo>
                <a:cubicBezTo>
                  <a:pt x="337505" y="401088"/>
                  <a:pt x="326912" y="390497"/>
                  <a:pt x="326912" y="377433"/>
                </a:cubicBezTo>
                <a:cubicBezTo>
                  <a:pt x="326912" y="364369"/>
                  <a:pt x="337505" y="353779"/>
                  <a:pt x="350573" y="353779"/>
                </a:cubicBezTo>
                <a:close/>
                <a:moveTo>
                  <a:pt x="350573" y="330124"/>
                </a:moveTo>
                <a:cubicBezTo>
                  <a:pt x="324438" y="330124"/>
                  <a:pt x="303251" y="351305"/>
                  <a:pt x="303251" y="377433"/>
                </a:cubicBezTo>
                <a:cubicBezTo>
                  <a:pt x="303251" y="403562"/>
                  <a:pt x="324438" y="424743"/>
                  <a:pt x="350573" y="424743"/>
                </a:cubicBezTo>
                <a:cubicBezTo>
                  <a:pt x="376708" y="424743"/>
                  <a:pt x="397895" y="403562"/>
                  <a:pt x="397895" y="377433"/>
                </a:cubicBezTo>
                <a:cubicBezTo>
                  <a:pt x="397895" y="351305"/>
                  <a:pt x="376708" y="330124"/>
                  <a:pt x="350573" y="330124"/>
                </a:cubicBezTo>
                <a:close/>
                <a:moveTo>
                  <a:pt x="364560" y="250455"/>
                </a:moveTo>
                <a:lnTo>
                  <a:pt x="369939" y="275326"/>
                </a:lnTo>
                <a:lnTo>
                  <a:pt x="395489" y="284065"/>
                </a:lnTo>
                <a:lnTo>
                  <a:pt x="410953" y="267260"/>
                </a:lnTo>
                <a:lnTo>
                  <a:pt x="434486" y="283392"/>
                </a:lnTo>
                <a:lnTo>
                  <a:pt x="425746" y="306919"/>
                </a:lnTo>
                <a:lnTo>
                  <a:pt x="438520" y="325740"/>
                </a:lnTo>
                <a:lnTo>
                  <a:pt x="464743" y="325740"/>
                </a:lnTo>
                <a:lnTo>
                  <a:pt x="472811" y="355317"/>
                </a:lnTo>
                <a:lnTo>
                  <a:pt x="454657" y="369433"/>
                </a:lnTo>
                <a:lnTo>
                  <a:pt x="454657" y="391615"/>
                </a:lnTo>
                <a:lnTo>
                  <a:pt x="471466" y="407075"/>
                </a:lnTo>
                <a:lnTo>
                  <a:pt x="465415" y="433963"/>
                </a:lnTo>
                <a:lnTo>
                  <a:pt x="436503" y="434635"/>
                </a:lnTo>
                <a:lnTo>
                  <a:pt x="426418" y="450768"/>
                </a:lnTo>
                <a:lnTo>
                  <a:pt x="432469" y="475639"/>
                </a:lnTo>
                <a:lnTo>
                  <a:pt x="410953" y="491771"/>
                </a:lnTo>
                <a:lnTo>
                  <a:pt x="391455" y="476311"/>
                </a:lnTo>
                <a:lnTo>
                  <a:pt x="369939" y="485722"/>
                </a:lnTo>
                <a:lnTo>
                  <a:pt x="365233" y="509248"/>
                </a:lnTo>
                <a:lnTo>
                  <a:pt x="337666" y="511937"/>
                </a:lnTo>
                <a:lnTo>
                  <a:pt x="330942" y="483033"/>
                </a:lnTo>
                <a:lnTo>
                  <a:pt x="308754" y="476311"/>
                </a:lnTo>
                <a:lnTo>
                  <a:pt x="289928" y="491771"/>
                </a:lnTo>
                <a:lnTo>
                  <a:pt x="271101" y="474967"/>
                </a:lnTo>
                <a:lnTo>
                  <a:pt x="277825" y="452784"/>
                </a:lnTo>
                <a:lnTo>
                  <a:pt x="263705" y="433963"/>
                </a:lnTo>
                <a:lnTo>
                  <a:pt x="237483" y="433291"/>
                </a:lnTo>
                <a:lnTo>
                  <a:pt x="232104" y="407075"/>
                </a:lnTo>
                <a:lnTo>
                  <a:pt x="252947" y="396320"/>
                </a:lnTo>
                <a:lnTo>
                  <a:pt x="252275" y="370105"/>
                </a:lnTo>
                <a:lnTo>
                  <a:pt x="232104" y="353300"/>
                </a:lnTo>
                <a:lnTo>
                  <a:pt x="239500" y="328429"/>
                </a:lnTo>
                <a:lnTo>
                  <a:pt x="264378" y="329101"/>
                </a:lnTo>
                <a:lnTo>
                  <a:pt x="278497" y="313641"/>
                </a:lnTo>
                <a:lnTo>
                  <a:pt x="269757" y="283392"/>
                </a:lnTo>
                <a:lnTo>
                  <a:pt x="289255" y="267932"/>
                </a:lnTo>
                <a:lnTo>
                  <a:pt x="312116" y="283392"/>
                </a:lnTo>
                <a:lnTo>
                  <a:pt x="330942" y="276671"/>
                </a:lnTo>
                <a:lnTo>
                  <a:pt x="338338" y="251127"/>
                </a:lnTo>
                <a:close/>
                <a:moveTo>
                  <a:pt x="155120" y="135289"/>
                </a:moveTo>
                <a:cubicBezTo>
                  <a:pt x="172231" y="135289"/>
                  <a:pt x="186101" y="149156"/>
                  <a:pt x="186101" y="166262"/>
                </a:cubicBezTo>
                <a:cubicBezTo>
                  <a:pt x="186101" y="183368"/>
                  <a:pt x="172231" y="197235"/>
                  <a:pt x="155120" y="197235"/>
                </a:cubicBezTo>
                <a:cubicBezTo>
                  <a:pt x="138010" y="197235"/>
                  <a:pt x="124139" y="183368"/>
                  <a:pt x="124139" y="166262"/>
                </a:cubicBezTo>
                <a:cubicBezTo>
                  <a:pt x="124139" y="149156"/>
                  <a:pt x="138010" y="135289"/>
                  <a:pt x="155120" y="135289"/>
                </a:cubicBezTo>
                <a:close/>
                <a:moveTo>
                  <a:pt x="155120" y="104317"/>
                </a:moveTo>
                <a:cubicBezTo>
                  <a:pt x="120900" y="104317"/>
                  <a:pt x="93158" y="132050"/>
                  <a:pt x="93158" y="166262"/>
                </a:cubicBezTo>
                <a:cubicBezTo>
                  <a:pt x="93158" y="200474"/>
                  <a:pt x="120900" y="228208"/>
                  <a:pt x="155120" y="228208"/>
                </a:cubicBezTo>
                <a:cubicBezTo>
                  <a:pt x="189341" y="228208"/>
                  <a:pt x="217082" y="200474"/>
                  <a:pt x="217082" y="166262"/>
                </a:cubicBezTo>
                <a:cubicBezTo>
                  <a:pt x="217082" y="132050"/>
                  <a:pt x="189341" y="104317"/>
                  <a:pt x="155120" y="104317"/>
                </a:cubicBezTo>
                <a:close/>
                <a:moveTo>
                  <a:pt x="173435" y="0"/>
                </a:moveTo>
                <a:lnTo>
                  <a:pt x="180478" y="32566"/>
                </a:lnTo>
                <a:lnTo>
                  <a:pt x="213932" y="44008"/>
                </a:lnTo>
                <a:lnTo>
                  <a:pt x="234181" y="22004"/>
                </a:lnTo>
                <a:lnTo>
                  <a:pt x="264994" y="43127"/>
                </a:lnTo>
                <a:lnTo>
                  <a:pt x="253550" y="73933"/>
                </a:lnTo>
                <a:lnTo>
                  <a:pt x="270277" y="98577"/>
                </a:lnTo>
                <a:lnTo>
                  <a:pt x="304612" y="98577"/>
                </a:lnTo>
                <a:lnTo>
                  <a:pt x="315176" y="137303"/>
                </a:lnTo>
                <a:lnTo>
                  <a:pt x="291406" y="155787"/>
                </a:lnTo>
                <a:lnTo>
                  <a:pt x="291406" y="184831"/>
                </a:lnTo>
                <a:lnTo>
                  <a:pt x="313415" y="205075"/>
                </a:lnTo>
                <a:lnTo>
                  <a:pt x="305492" y="240281"/>
                </a:lnTo>
                <a:lnTo>
                  <a:pt x="267636" y="241161"/>
                </a:lnTo>
                <a:lnTo>
                  <a:pt x="254430" y="262285"/>
                </a:lnTo>
                <a:lnTo>
                  <a:pt x="262353" y="294850"/>
                </a:lnTo>
                <a:lnTo>
                  <a:pt x="234181" y="315974"/>
                </a:lnTo>
                <a:lnTo>
                  <a:pt x="208650" y="295730"/>
                </a:lnTo>
                <a:lnTo>
                  <a:pt x="180478" y="308052"/>
                </a:lnTo>
                <a:lnTo>
                  <a:pt x="174315" y="338858"/>
                </a:lnTo>
                <a:lnTo>
                  <a:pt x="152598" y="340976"/>
                </a:lnTo>
                <a:lnTo>
                  <a:pt x="147390" y="354994"/>
                </a:lnTo>
                <a:lnTo>
                  <a:pt x="156414" y="368289"/>
                </a:lnTo>
                <a:lnTo>
                  <a:pt x="174938" y="368289"/>
                </a:lnTo>
                <a:lnTo>
                  <a:pt x="180638" y="389183"/>
                </a:lnTo>
                <a:lnTo>
                  <a:pt x="167814" y="399155"/>
                </a:lnTo>
                <a:lnTo>
                  <a:pt x="167814" y="414825"/>
                </a:lnTo>
                <a:lnTo>
                  <a:pt x="179688" y="425746"/>
                </a:lnTo>
                <a:lnTo>
                  <a:pt x="175413" y="444740"/>
                </a:lnTo>
                <a:lnTo>
                  <a:pt x="154989" y="445215"/>
                </a:lnTo>
                <a:lnTo>
                  <a:pt x="147865" y="456612"/>
                </a:lnTo>
                <a:lnTo>
                  <a:pt x="152140" y="474181"/>
                </a:lnTo>
                <a:lnTo>
                  <a:pt x="136940" y="485578"/>
                </a:lnTo>
                <a:lnTo>
                  <a:pt x="123166" y="474656"/>
                </a:lnTo>
                <a:lnTo>
                  <a:pt x="107967" y="481304"/>
                </a:lnTo>
                <a:lnTo>
                  <a:pt x="104642" y="497924"/>
                </a:lnTo>
                <a:lnTo>
                  <a:pt x="85168" y="499823"/>
                </a:lnTo>
                <a:lnTo>
                  <a:pt x="80418" y="479405"/>
                </a:lnTo>
                <a:lnTo>
                  <a:pt x="64744" y="474656"/>
                </a:lnTo>
                <a:lnTo>
                  <a:pt x="51445" y="485578"/>
                </a:lnTo>
                <a:lnTo>
                  <a:pt x="38146" y="473706"/>
                </a:lnTo>
                <a:lnTo>
                  <a:pt x="42895" y="458036"/>
                </a:lnTo>
                <a:lnTo>
                  <a:pt x="32921" y="444740"/>
                </a:lnTo>
                <a:lnTo>
                  <a:pt x="14397" y="444266"/>
                </a:lnTo>
                <a:lnTo>
                  <a:pt x="10597" y="425746"/>
                </a:lnTo>
                <a:lnTo>
                  <a:pt x="25321" y="418149"/>
                </a:lnTo>
                <a:lnTo>
                  <a:pt x="24846" y="399630"/>
                </a:lnTo>
                <a:lnTo>
                  <a:pt x="10597" y="387758"/>
                </a:lnTo>
                <a:lnTo>
                  <a:pt x="15822" y="370189"/>
                </a:lnTo>
                <a:lnTo>
                  <a:pt x="33396" y="370664"/>
                </a:lnTo>
                <a:lnTo>
                  <a:pt x="43370" y="359742"/>
                </a:lnTo>
                <a:lnTo>
                  <a:pt x="37196" y="338374"/>
                </a:lnTo>
                <a:lnTo>
                  <a:pt x="50970" y="327452"/>
                </a:lnTo>
                <a:lnTo>
                  <a:pt x="67119" y="338374"/>
                </a:lnTo>
                <a:lnTo>
                  <a:pt x="80418" y="333625"/>
                </a:lnTo>
                <a:lnTo>
                  <a:pt x="85643" y="315581"/>
                </a:lnTo>
                <a:lnTo>
                  <a:pt x="104167" y="315106"/>
                </a:lnTo>
                <a:lnTo>
                  <a:pt x="107967" y="332676"/>
                </a:lnTo>
                <a:lnTo>
                  <a:pt x="126016" y="338849"/>
                </a:lnTo>
                <a:lnTo>
                  <a:pt x="135102" y="328975"/>
                </a:lnTo>
                <a:lnTo>
                  <a:pt x="129416" y="304532"/>
                </a:lnTo>
                <a:lnTo>
                  <a:pt x="100363" y="295730"/>
                </a:lnTo>
                <a:lnTo>
                  <a:pt x="75713" y="315974"/>
                </a:lnTo>
                <a:lnTo>
                  <a:pt x="51062" y="293970"/>
                </a:lnTo>
                <a:lnTo>
                  <a:pt x="59866" y="264925"/>
                </a:lnTo>
                <a:lnTo>
                  <a:pt x="41378" y="240281"/>
                </a:lnTo>
                <a:lnTo>
                  <a:pt x="7043" y="239401"/>
                </a:lnTo>
                <a:lnTo>
                  <a:pt x="0" y="205075"/>
                </a:lnTo>
                <a:lnTo>
                  <a:pt x="27292" y="190992"/>
                </a:lnTo>
                <a:lnTo>
                  <a:pt x="26412" y="156667"/>
                </a:lnTo>
                <a:lnTo>
                  <a:pt x="0" y="134663"/>
                </a:lnTo>
                <a:lnTo>
                  <a:pt x="9684" y="102097"/>
                </a:lnTo>
                <a:lnTo>
                  <a:pt x="42258" y="102978"/>
                </a:lnTo>
                <a:lnTo>
                  <a:pt x="60746" y="82734"/>
                </a:lnTo>
                <a:lnTo>
                  <a:pt x="49301" y="43127"/>
                </a:lnTo>
                <a:lnTo>
                  <a:pt x="74832" y="22884"/>
                </a:lnTo>
                <a:lnTo>
                  <a:pt x="104765" y="43127"/>
                </a:lnTo>
                <a:lnTo>
                  <a:pt x="129416" y="34326"/>
                </a:lnTo>
                <a:lnTo>
                  <a:pt x="139100" y="880"/>
                </a:lnTo>
                <a:close/>
              </a:path>
            </a:pathLst>
          </a:custGeom>
          <a:solidFill>
            <a:sysClr val="window" lastClr="FFFFFF"/>
          </a:solidFill>
          <a:ln w="9525" cap="flat" cmpd="sng" algn="ctr">
            <a:noFill/>
            <a:prstDash val="solid"/>
            <a:headEnd type="none" w="med" len="med"/>
            <a:tailEnd type="none" w="med" len="med"/>
          </a:ln>
          <a:effectLst/>
        </p:spPr>
        <p:txBody>
          <a:bodyPr rot="0" spcFirstLastPara="0" vert="horz" wrap="square" lIns="91121" tIns="45558" rIns="45558" bIns="91121"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0753" fontAlgn="base">
              <a:spcBef>
                <a:spcPct val="0"/>
              </a:spcBef>
              <a:spcAft>
                <a:spcPct val="0"/>
              </a:spcAft>
              <a:defRPr/>
            </a:pPr>
            <a:endParaRPr lang="en-US" sz="1598"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2" name="Picture 71"/>
          <p:cNvPicPr>
            <a:picLocks noChangeAspect="1"/>
          </p:cNvPicPr>
          <p:nvPr/>
        </p:nvPicPr>
        <p:blipFill rotWithShape="1">
          <a:blip r:embed="rId9" cstate="email">
            <a:extLst>
              <a:ext uri="{28A0092B-C50C-407E-A947-70E740481C1C}">
                <a14:useLocalDpi xmlns:a14="http://schemas.microsoft.com/office/drawing/2010/main"/>
              </a:ext>
            </a:extLst>
          </a:blip>
          <a:srcRect t="-1" r="-9452" b="-4026"/>
          <a:stretch/>
        </p:blipFill>
        <p:spPr>
          <a:xfrm>
            <a:off x="9424009" y="4741293"/>
            <a:ext cx="523799" cy="508321"/>
          </a:xfrm>
          <a:prstGeom prst="rect">
            <a:avLst/>
          </a:prstGeom>
        </p:spPr>
      </p:pic>
      <p:pic>
        <p:nvPicPr>
          <p:cNvPr id="73" name="Picture 2" descr="C:\Users\mitchellg\AppData\Local\Microsoft\Windows\Temporary Internet Files\Content.Outlook\DRES7FCJ\Storage_white (2).png"/>
          <p:cNvPicPr>
            <a:picLocks noChangeAspect="1" noChangeArrowheads="1"/>
          </p:cNvPicPr>
          <p:nvPr/>
        </p:nvPicPr>
        <p:blipFill>
          <a:blip r:embed="rId8" cstate="email">
            <a:lum bright="100000"/>
            <a:extLst>
              <a:ext uri="{28A0092B-C50C-407E-A947-70E740481C1C}">
                <a14:useLocalDpi xmlns:a14="http://schemas.microsoft.com/office/drawing/2010/main"/>
              </a:ext>
            </a:extLst>
          </a:blip>
          <a:srcRect/>
          <a:stretch>
            <a:fillRect/>
          </a:stretch>
        </p:blipFill>
        <p:spPr bwMode="auto">
          <a:xfrm>
            <a:off x="2096880" y="3732226"/>
            <a:ext cx="629910" cy="629910"/>
          </a:xfrm>
          <a:prstGeom prst="rect">
            <a:avLst/>
          </a:prstGeom>
          <a:noFill/>
        </p:spPr>
      </p:pic>
      <p:sp>
        <p:nvSpPr>
          <p:cNvPr id="75" name="TextBox 74"/>
          <p:cNvSpPr txBox="1"/>
          <p:nvPr/>
        </p:nvSpPr>
        <p:spPr>
          <a:xfrm>
            <a:off x="1953203" y="5934403"/>
            <a:ext cx="66" cy="320182"/>
          </a:xfrm>
          <a:prstGeom prst="rect">
            <a:avLst/>
          </a:prstGeom>
          <a:noFill/>
          <a:ln>
            <a:noFill/>
            <a:headEnd type="none" w="med" len="med"/>
            <a:tailEnd type="none" w="med" len="med"/>
          </a:ln>
        </p:spPr>
        <p:txBody>
          <a:bodyPr wrap="none" lIns="0" tIns="0" rIns="0" bIns="0" rtlCol="0">
            <a:spAutoFit/>
          </a:bodyPr>
          <a:lstStyle/>
          <a:p>
            <a:pPr defTabSz="932418"/>
            <a:endParaRPr lang="en-US" sz="2040" spc="-39" dirty="0">
              <a:gradFill>
                <a:gsLst>
                  <a:gs pos="0">
                    <a:prstClr val="black">
                      <a:lumMod val="65000"/>
                      <a:lumOff val="35000"/>
                    </a:prstClr>
                  </a:gs>
                  <a:gs pos="86000">
                    <a:prstClr val="black">
                      <a:lumMod val="65000"/>
                      <a:lumOff val="35000"/>
                    </a:prstClr>
                  </a:gs>
                </a:gsLst>
                <a:lin ang="5400000" scaled="0"/>
              </a:gradFill>
              <a:ea typeface="Segoe UI" pitchFamily="34" charset="0"/>
              <a:cs typeface="Segoe UI" pitchFamily="34" charset="0"/>
            </a:endParaRPr>
          </a:p>
        </p:txBody>
      </p:sp>
      <p:pic>
        <p:nvPicPr>
          <p:cNvPr id="76" name="Picture 7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904637" y="3735527"/>
            <a:ext cx="759274" cy="616592"/>
          </a:xfrm>
          <a:prstGeom prst="rect">
            <a:avLst/>
          </a:prstGeom>
        </p:spPr>
      </p:pic>
      <p:pic>
        <p:nvPicPr>
          <p:cNvPr id="77" name="Picture 7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293971" y="3515605"/>
            <a:ext cx="1056434" cy="1056434"/>
          </a:xfrm>
          <a:prstGeom prst="rect">
            <a:avLst/>
          </a:prstGeom>
        </p:spPr>
      </p:pic>
      <p:sp>
        <p:nvSpPr>
          <p:cNvPr id="78" name="TextBox 77"/>
          <p:cNvSpPr txBox="1"/>
          <p:nvPr/>
        </p:nvSpPr>
        <p:spPr>
          <a:xfrm>
            <a:off x="4578956" y="3909857"/>
            <a:ext cx="486465" cy="320182"/>
          </a:xfrm>
          <a:prstGeom prst="rect">
            <a:avLst/>
          </a:prstGeom>
          <a:noFill/>
          <a:ln>
            <a:noFill/>
            <a:headEnd type="none" w="med" len="med"/>
            <a:tailEnd type="none" w="med" len="med"/>
          </a:ln>
        </p:spPr>
        <p:txBody>
          <a:bodyPr wrap="square" lIns="0" tIns="0" rIns="0" bIns="0" rtlCol="0">
            <a:spAutoFit/>
          </a:bodyPr>
          <a:lstStyle/>
          <a:p>
            <a:pPr algn="ctr" defTabSz="932418"/>
            <a:r>
              <a:rPr lang="en-US" sz="2040" spc="-39" dirty="0">
                <a:solidFill>
                  <a:srgbClr val="4668C5"/>
                </a:solidFill>
                <a:ea typeface="Segoe UI" pitchFamily="34" charset="0"/>
                <a:cs typeface="Segoe UI" pitchFamily="34" charset="0"/>
              </a:rPr>
              <a:t>{  }</a:t>
            </a:r>
          </a:p>
        </p:txBody>
      </p:sp>
      <p:pic>
        <p:nvPicPr>
          <p:cNvPr id="82" name="Picture 2" descr="image00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911685" y="2927667"/>
            <a:ext cx="745180" cy="5533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781708" y="1766869"/>
            <a:ext cx="1005133" cy="1005133"/>
          </a:xfrm>
          <a:prstGeom prst="rect">
            <a:avLst/>
          </a:prstGeom>
        </p:spPr>
      </p:pic>
      <p:pic>
        <p:nvPicPr>
          <p:cNvPr id="85" name="Picture 8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181732" y="2004100"/>
            <a:ext cx="460208" cy="530671"/>
          </a:xfrm>
          <a:prstGeom prst="rect">
            <a:avLst/>
          </a:prstGeom>
        </p:spPr>
      </p:pic>
      <p:pic>
        <p:nvPicPr>
          <p:cNvPr id="86" name="Picture 73"/>
          <p:cNvPicPr>
            <a:picLocks noChangeAspect="1"/>
          </p:cNvPicPr>
          <p:nvPr/>
        </p:nvPicPr>
        <p:blipFill>
          <a:blip r:embed="rId15">
            <a:biLevel thresh="25000"/>
            <a:extLst>
              <a:ext uri="{28A0092B-C50C-407E-A947-70E740481C1C}">
                <a14:useLocalDpi xmlns:a14="http://schemas.microsoft.com/office/drawing/2010/main"/>
              </a:ext>
            </a:extLst>
          </a:blip>
          <a:srcRect/>
          <a:stretch>
            <a:fillRect/>
          </a:stretch>
        </p:blipFill>
        <p:spPr bwMode="auto">
          <a:xfrm>
            <a:off x="9500547" y="2888522"/>
            <a:ext cx="370721" cy="598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3"/>
          <p:cNvPicPr>
            <a:picLocks noChangeAspect="1"/>
          </p:cNvPicPr>
          <p:nvPr/>
        </p:nvPicPr>
        <p:blipFill>
          <a:blip r:embed="rId16">
            <a:biLevel thresh="25000"/>
            <a:extLst>
              <a:ext uri="{28A0092B-C50C-407E-A947-70E740481C1C}">
                <a14:useLocalDpi xmlns:a14="http://schemas.microsoft.com/office/drawing/2010/main"/>
              </a:ext>
            </a:extLst>
          </a:blip>
          <a:srcRect/>
          <a:stretch>
            <a:fillRect/>
          </a:stretch>
        </p:blipFill>
        <p:spPr bwMode="auto">
          <a:xfrm>
            <a:off x="4539695" y="1996281"/>
            <a:ext cx="564986" cy="59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1"/>
          <p:cNvPicPr>
            <a:picLocks noChangeAspect="1"/>
          </p:cNvPicPr>
          <p:nvPr/>
        </p:nvPicPr>
        <p:blipFill>
          <a:blip r:embed="rId17">
            <a:biLevel thresh="25000"/>
            <a:extLst>
              <a:ext uri="{28A0092B-C50C-407E-A947-70E740481C1C}">
                <a14:useLocalDpi xmlns:a14="http://schemas.microsoft.com/office/drawing/2010/main"/>
              </a:ext>
            </a:extLst>
          </a:blip>
          <a:srcRect/>
          <a:stretch>
            <a:fillRect/>
          </a:stretch>
        </p:blipFill>
        <p:spPr bwMode="auto">
          <a:xfrm>
            <a:off x="9399367" y="2041625"/>
            <a:ext cx="573081" cy="56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0"/>
          <p:cNvPicPr>
            <a:picLocks noChangeAspect="1"/>
          </p:cNvPicPr>
          <p:nvPr/>
        </p:nvPicPr>
        <p:blipFill>
          <a:blip r:embed="rId18">
            <a:biLevel thresh="25000"/>
            <a:extLst>
              <a:ext uri="{28A0092B-C50C-407E-A947-70E740481C1C}">
                <a14:useLocalDpi xmlns:a14="http://schemas.microsoft.com/office/drawing/2010/main"/>
              </a:ext>
            </a:extLst>
          </a:blip>
          <a:srcRect/>
          <a:stretch>
            <a:fillRect/>
          </a:stretch>
        </p:blipFill>
        <p:spPr bwMode="auto">
          <a:xfrm>
            <a:off x="6962121" y="4720126"/>
            <a:ext cx="644311" cy="54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6"/>
          <p:cNvPicPr>
            <a:picLocks noChangeAspect="1"/>
          </p:cNvPicPr>
          <p:nvPr/>
        </p:nvPicPr>
        <p:blipFill>
          <a:blip r:embed="rId19">
            <a:biLevel thresh="25000"/>
            <a:extLst>
              <a:ext uri="{28A0092B-C50C-407E-A947-70E740481C1C}">
                <a14:useLocalDpi xmlns:a14="http://schemas.microsoft.com/office/drawing/2010/main"/>
              </a:ext>
            </a:extLst>
          </a:blip>
          <a:srcRect/>
          <a:stretch>
            <a:fillRect/>
          </a:stretch>
        </p:blipFill>
        <p:spPr bwMode="auto">
          <a:xfrm>
            <a:off x="4521077" y="2942894"/>
            <a:ext cx="602221"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6" descr="\\MAGNUM\Projects\Microsoft\Cloud Power FY12\Design\Icons\PNGs\Web Service.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9221511" y="5479865"/>
            <a:ext cx="928795" cy="928794"/>
          </a:xfrm>
          <a:prstGeom prst="rect">
            <a:avLst/>
          </a:prstGeom>
          <a:noFill/>
        </p:spPr>
      </p:pic>
      <p:pic>
        <p:nvPicPr>
          <p:cNvPr id="92" name="Picture 91"/>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9436659" y="3863636"/>
            <a:ext cx="498500" cy="498500"/>
          </a:xfrm>
          <a:prstGeom prst="rect">
            <a:avLst/>
          </a:prstGeom>
        </p:spPr>
      </p:pic>
    </p:spTree>
    <p:extLst>
      <p:ext uri="{BB962C8B-B14F-4D97-AF65-F5344CB8AC3E}">
        <p14:creationId xmlns:p14="http://schemas.microsoft.com/office/powerpoint/2010/main" val="194002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Every-Things</a:t>
            </a:r>
          </a:p>
        </p:txBody>
      </p:sp>
      <p:sp>
        <p:nvSpPr>
          <p:cNvPr id="3" name="Content Placeholder 2"/>
          <p:cNvSpPr>
            <a:spLocks noGrp="1"/>
          </p:cNvSpPr>
          <p:nvPr>
            <p:ph type="body" sz="quarter" idx="10"/>
          </p:nvPr>
        </p:nvSpPr>
        <p:spPr>
          <a:xfrm>
            <a:off x="269239" y="1189495"/>
            <a:ext cx="11653523" cy="4405865"/>
          </a:xfrm>
        </p:spPr>
        <p:txBody>
          <a:bodyPr>
            <a:normAutofit/>
          </a:bodyPr>
          <a:lstStyle/>
          <a:p>
            <a:r>
              <a:rPr lang="en-US" dirty="0">
                <a:solidFill>
                  <a:schemeClr val="tx2"/>
                </a:solidFill>
              </a:rPr>
              <a:t>Old and new</a:t>
            </a:r>
          </a:p>
          <a:p>
            <a:r>
              <a:rPr lang="en-US">
                <a:solidFill>
                  <a:schemeClr val="tx2"/>
                </a:solidFill>
              </a:rPr>
              <a:t>Heterogeneous </a:t>
            </a:r>
            <a:r>
              <a:rPr lang="en-US" dirty="0">
                <a:solidFill>
                  <a:schemeClr val="tx2"/>
                </a:solidFill>
              </a:rPr>
              <a:t>platforms</a:t>
            </a:r>
          </a:p>
          <a:p>
            <a:pPr lvl="1"/>
            <a:r>
              <a:rPr lang="en-US" sz="2353" dirty="0">
                <a:solidFill>
                  <a:schemeClr val="tx1"/>
                </a:solidFill>
              </a:rPr>
              <a:t>Microcontrollers</a:t>
            </a:r>
          </a:p>
          <a:p>
            <a:pPr lvl="1"/>
            <a:r>
              <a:rPr lang="en-US" sz="2353" dirty="0">
                <a:solidFill>
                  <a:schemeClr val="tx1"/>
                </a:solidFill>
              </a:rPr>
              <a:t>OS powered devices</a:t>
            </a:r>
          </a:p>
          <a:p>
            <a:r>
              <a:rPr lang="en-US" dirty="0">
                <a:solidFill>
                  <a:schemeClr val="tx2"/>
                </a:solidFill>
              </a:rPr>
              <a:t>Directly connected &amp; Gateway connected</a:t>
            </a:r>
          </a:p>
          <a:p>
            <a:r>
              <a:rPr lang="en-US" dirty="0">
                <a:solidFill>
                  <a:schemeClr val="tx2"/>
                </a:solidFill>
              </a:rPr>
              <a:t>Allow Cloud IoT solutions to interoperate</a:t>
            </a:r>
          </a:p>
        </p:txBody>
      </p:sp>
    </p:spTree>
    <p:extLst>
      <p:ext uri="{BB962C8B-B14F-4D97-AF65-F5344CB8AC3E}">
        <p14:creationId xmlns:p14="http://schemas.microsoft.com/office/powerpoint/2010/main" val="1708488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Babel-Things</a:t>
            </a:r>
          </a:p>
        </p:txBody>
      </p:sp>
      <p:sp>
        <p:nvSpPr>
          <p:cNvPr id="3" name="Content Placeholder 2"/>
          <p:cNvSpPr>
            <a:spLocks noGrp="1"/>
          </p:cNvSpPr>
          <p:nvPr>
            <p:ph type="body" sz="quarter" idx="10"/>
          </p:nvPr>
        </p:nvSpPr>
        <p:spPr>
          <a:xfrm>
            <a:off x="269239" y="1189495"/>
            <a:ext cx="11653523" cy="2184498"/>
          </a:xfrm>
        </p:spPr>
        <p:txBody>
          <a:bodyPr/>
          <a:lstStyle/>
          <a:p>
            <a:r>
              <a:rPr lang="en-US" dirty="0">
                <a:solidFill>
                  <a:schemeClr val="tx2"/>
                </a:solidFill>
              </a:rPr>
              <a:t>Programming languages</a:t>
            </a:r>
          </a:p>
          <a:p>
            <a:pPr lvl="1"/>
            <a:r>
              <a:rPr lang="en-US" sz="2353" dirty="0"/>
              <a:t>C, Java, JavaScript, Python, C#, …</a:t>
            </a:r>
            <a:endParaRPr lang="en-US" sz="2353" dirty="0">
              <a:solidFill>
                <a:schemeClr val="tx2"/>
              </a:solidFill>
            </a:endParaRPr>
          </a:p>
          <a:p>
            <a:r>
              <a:rPr lang="en-US" dirty="0">
                <a:solidFill>
                  <a:schemeClr val="tx2"/>
                </a:solidFill>
              </a:rPr>
              <a:t>Communication protocols</a:t>
            </a:r>
          </a:p>
          <a:p>
            <a:pPr lvl="1"/>
            <a:r>
              <a:rPr lang="en-US" sz="2353" dirty="0"/>
              <a:t>HTTP/REST, MQTT, AMQP, </a:t>
            </a:r>
            <a:r>
              <a:rPr lang="en-US" sz="2353" dirty="0" err="1"/>
              <a:t>CoAP</a:t>
            </a:r>
            <a:r>
              <a:rPr lang="en-US" sz="2353" dirty="0"/>
              <a:t>, XMPP, CAN, </a:t>
            </a:r>
            <a:r>
              <a:rPr lang="en-US" sz="2353" dirty="0" err="1"/>
              <a:t>ModBus</a:t>
            </a:r>
            <a:r>
              <a:rPr lang="en-US" sz="2353" dirty="0"/>
              <a:t>, </a:t>
            </a:r>
            <a:r>
              <a:rPr lang="en-US" sz="2353" dirty="0" err="1"/>
              <a:t>BACNet</a:t>
            </a:r>
            <a:r>
              <a:rPr lang="en-US" sz="2353" dirty="0"/>
              <a:t>, …</a:t>
            </a:r>
            <a:endParaRPr lang="en-US" sz="2353" dirty="0">
              <a:solidFill>
                <a:schemeClr val="tx2"/>
              </a:solidFill>
            </a:endParaRPr>
          </a:p>
        </p:txBody>
      </p:sp>
    </p:spTree>
    <p:extLst>
      <p:ext uri="{BB962C8B-B14F-4D97-AF65-F5344CB8AC3E}">
        <p14:creationId xmlns:p14="http://schemas.microsoft.com/office/powerpoint/2010/main" val="84582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2718821"/>
          </a:xfrm>
        </p:spPr>
        <p:txBody>
          <a:bodyPr/>
          <a:lstStyle/>
          <a:p>
            <a:pPr marL="0" indent="0">
              <a:buNone/>
            </a:pPr>
            <a:r>
              <a:rPr lang="en-US" dirty="0">
                <a:solidFill>
                  <a:schemeClr val="tx2"/>
                </a:solidFill>
              </a:rPr>
              <a:t>Privacy</a:t>
            </a:r>
          </a:p>
          <a:p>
            <a:pPr marL="0" indent="0">
              <a:buNone/>
            </a:pPr>
            <a:r>
              <a:rPr lang="en-US" dirty="0">
                <a:solidFill>
                  <a:schemeClr val="tx2"/>
                </a:solidFill>
              </a:rPr>
              <a:t>Access control</a:t>
            </a:r>
          </a:p>
          <a:p>
            <a:pPr marL="0" indent="0">
              <a:buNone/>
            </a:pPr>
            <a:r>
              <a:rPr lang="en-US" dirty="0">
                <a:solidFill>
                  <a:schemeClr val="tx2"/>
                </a:solidFill>
              </a:rPr>
              <a:t>Authentication</a:t>
            </a:r>
          </a:p>
          <a:p>
            <a:pPr marL="0" indent="0">
              <a:buNone/>
            </a:pPr>
            <a:r>
              <a:rPr lang="en-US" dirty="0">
                <a:solidFill>
                  <a:schemeClr val="tx2"/>
                </a:solidFill>
              </a:rPr>
              <a:t>Encryption</a:t>
            </a:r>
          </a:p>
        </p:txBody>
      </p:sp>
      <p:sp>
        <p:nvSpPr>
          <p:cNvPr id="2" name="Title 1"/>
          <p:cNvSpPr>
            <a:spLocks noGrp="1"/>
          </p:cNvSpPr>
          <p:nvPr>
            <p:ph type="title"/>
          </p:nvPr>
        </p:nvSpPr>
        <p:spPr/>
        <p:txBody>
          <a:bodyPr/>
          <a:lstStyle/>
          <a:p>
            <a:r>
              <a:rPr lang="en-US" dirty="0"/>
              <a:t>Secure-Things</a:t>
            </a:r>
          </a:p>
        </p:txBody>
      </p:sp>
    </p:spTree>
    <p:extLst>
      <p:ext uri="{BB962C8B-B14F-4D97-AF65-F5344CB8AC3E}">
        <p14:creationId xmlns:p14="http://schemas.microsoft.com/office/powerpoint/2010/main" val="3398362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Even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WHITE TEMPLATE">
  <a:themeElements>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potx" id="{7CA1A7A9-0A6F-431E-A3ED-239E79103CF2}" vid="{84C12811-E990-43B5-A310-46663CA929F4}"/>
    </a:ext>
  </a:extLst>
</a:theme>
</file>

<file path=ppt/theme/theme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572_SamGeo_IoT_Ignite.potx" id="{7E800CD8-B38E-4528-A84E-90A47F6428F1}" vid="{FB79C249-172C-4BCD-AFBE-2BF3D36DBF14}"/>
    </a:ext>
  </a:extLst>
</a:theme>
</file>

<file path=ppt/theme/theme4.xml><?xml version="1.0" encoding="utf-8"?>
<a:theme xmlns:a="http://schemas.openxmlformats.org/drawingml/2006/main" name="12_Custom Design">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6">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WHITE TEMPLATE">
  <a:themeElements>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potx" id="{7CA1A7A9-0A6F-431E-A3ED-239E79103CF2}" vid="{84C12811-E990-43B5-A310-46663CA929F4}"/>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2015_IoT_Roadshow">
  <a:themeElements>
    <a:clrScheme name="Intel Software">
      <a:dk1>
        <a:srgbClr val="000000"/>
      </a:dk1>
      <a:lt1>
        <a:srgbClr val="FFFFFF"/>
      </a:lt1>
      <a:dk2>
        <a:srgbClr val="0071C5"/>
      </a:dk2>
      <a:lt2>
        <a:srgbClr val="005AAA"/>
      </a:lt2>
      <a:accent1>
        <a:srgbClr val="004280"/>
      </a:accent1>
      <a:accent2>
        <a:srgbClr val="00AEEF"/>
      </a:accent2>
      <a:accent3>
        <a:srgbClr val="FFDA00"/>
      </a:accent3>
      <a:accent4>
        <a:srgbClr val="FDB813"/>
      </a:accent4>
      <a:accent5>
        <a:srgbClr val="A6CE39"/>
      </a:accent5>
      <a:accent6>
        <a:srgbClr val="B1BABF"/>
      </a:accent6>
      <a:hlink>
        <a:srgbClr val="004280"/>
      </a:hlink>
      <a:folHlink>
        <a:srgbClr val="5356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1406</Words>
  <Application>Microsoft Office PowerPoint</Application>
  <PresentationFormat>Widescreen</PresentationFormat>
  <Paragraphs>312</Paragraphs>
  <Slides>23</Slides>
  <Notes>4</Notes>
  <HiddenSlides>1</HiddenSlides>
  <MMClips>0</MMClips>
  <ScaleCrop>false</ScaleCrop>
  <HeadingPairs>
    <vt:vector size="8" baseType="variant">
      <vt:variant>
        <vt:lpstr>Fonts Used</vt:lpstr>
      </vt:variant>
      <vt:variant>
        <vt:i4>8</vt:i4>
      </vt:variant>
      <vt:variant>
        <vt:lpstr>Theme</vt:lpstr>
      </vt:variant>
      <vt:variant>
        <vt:i4>7</vt:i4>
      </vt:variant>
      <vt:variant>
        <vt:lpstr>Embedded OLE Servers</vt:lpstr>
      </vt:variant>
      <vt:variant>
        <vt:i4>1</vt:i4>
      </vt:variant>
      <vt:variant>
        <vt:lpstr>Slide Titles</vt:lpstr>
      </vt:variant>
      <vt:variant>
        <vt:i4>23</vt:i4>
      </vt:variant>
    </vt:vector>
  </HeadingPairs>
  <TitlesOfParts>
    <vt:vector size="39" baseType="lpstr">
      <vt:lpstr>ＭＳ Ｐゴシック</vt:lpstr>
      <vt:lpstr>Arial</vt:lpstr>
      <vt:lpstr>Avenir LT Pro 45 Book</vt:lpstr>
      <vt:lpstr>Calibri</vt:lpstr>
      <vt:lpstr>Consolas</vt:lpstr>
      <vt:lpstr>Segoe UI</vt:lpstr>
      <vt:lpstr>Segoe UI Light</vt:lpstr>
      <vt:lpstr>Wingdings</vt:lpstr>
      <vt:lpstr>Azure Event</vt:lpstr>
      <vt:lpstr>1_WHITE TEMPLATE</vt:lpstr>
      <vt:lpstr>5-30629_Build_Template_WHITE</vt:lpstr>
      <vt:lpstr>12_Custom Design</vt:lpstr>
      <vt:lpstr>WHITE TEMPLATE</vt:lpstr>
      <vt:lpstr>5-50033_TR23_BO_CT_Template</vt:lpstr>
      <vt:lpstr>2015_IoT_Roadshow</vt:lpstr>
      <vt:lpstr>think-cell Slide</vt:lpstr>
      <vt:lpstr>Internet Of the Things</vt:lpstr>
      <vt:lpstr>The Internet of the Your Things</vt:lpstr>
      <vt:lpstr>What is the Internet of (your) Things?</vt:lpstr>
      <vt:lpstr>PowerPoint Presentation</vt:lpstr>
      <vt:lpstr>PowerPoint Presentation</vt:lpstr>
      <vt:lpstr>Microsoft Azure services for IoT</vt:lpstr>
      <vt:lpstr>Every-Things</vt:lpstr>
      <vt:lpstr>Babel-Things</vt:lpstr>
      <vt:lpstr>Secure-Things</vt:lpstr>
      <vt:lpstr>What can you do with a device connected to Azure IoT?</vt:lpstr>
      <vt:lpstr>Azure IoT Hub features</vt:lpstr>
      <vt:lpstr>Connect Devices to Azure IoT</vt:lpstr>
      <vt:lpstr>PowerPoint Presentation</vt:lpstr>
      <vt:lpstr>Azure IoT SDKs</vt:lpstr>
      <vt:lpstr>Device &amp; Service Client SDKs</vt:lpstr>
      <vt:lpstr>Hardware requirements</vt:lpstr>
      <vt:lpstr>Azure IoT Gateway SDK</vt:lpstr>
      <vt:lpstr>Azure Certified for IoT</vt:lpstr>
      <vt:lpstr>Azure IoT Starter Kits</vt:lpstr>
      <vt:lpstr>Resources</vt:lpstr>
      <vt:lpstr>Where do I Start?</vt:lpstr>
      <vt:lpstr>Intel® Edison Module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2017-01-25T23:28:35Z</dcterms:created>
  <dcterms:modified xsi:type="dcterms:W3CDTF">2017-01-25T23:33:35Z</dcterms:modified>
</cp:coreProperties>
</file>